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media/audio3.bin" ContentType="audio/unknown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media/audio5.bin" ContentType="audio/unknown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Microsoft_Equation4.bin" ContentType="application/vnd.openxmlformats-officedocument.oleObject"/>
  <Override PartName="/ppt/media/audio2.bin" ContentType="audio/unknown"/>
  <Override PartName="/ppt/slides/slide13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media/audio4.bin" ContentType="audio/unknown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83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embeddings/Microsoft_Equation3.bin" ContentType="application/vnd.openxmlformats-officedocument.oleObject"/>
  <Override PartName="/ppt/media/audio6.bin" ContentType="audio/unknown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84.xml" ContentType="application/vnd.openxmlformats-officedocument.presentationml.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drawings/drawing1.xml" ContentType="application/vnd.openxmlformats-officedocument.drawingml.chartshapes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s/slide63.xml" ContentType="application/vnd.openxmlformats-officedocument.presentationml.slide+xml"/>
  <Default Extension="doc" ContentType="application/msword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media/audio1.bin" ContentType="audio/unknown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93"/>
  </p:notesMasterIdLst>
  <p:sldIdLst>
    <p:sldId id="499" r:id="rId2"/>
    <p:sldId id="416" r:id="rId3"/>
    <p:sldId id="413" r:id="rId4"/>
    <p:sldId id="502" r:id="rId5"/>
    <p:sldId id="503" r:id="rId6"/>
    <p:sldId id="504" r:id="rId7"/>
    <p:sldId id="505" r:id="rId8"/>
    <p:sldId id="414" r:id="rId9"/>
    <p:sldId id="544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10" r:id="rId23"/>
    <p:sldId id="311" r:id="rId24"/>
    <p:sldId id="319" r:id="rId25"/>
    <p:sldId id="545" r:id="rId26"/>
    <p:sldId id="500" r:id="rId27"/>
    <p:sldId id="501" r:id="rId28"/>
    <p:sldId id="296" r:id="rId29"/>
    <p:sldId id="281" r:id="rId30"/>
    <p:sldId id="431" r:id="rId31"/>
    <p:sldId id="433" r:id="rId32"/>
    <p:sldId id="434" r:id="rId33"/>
    <p:sldId id="270" r:id="rId34"/>
    <p:sldId id="271" r:id="rId35"/>
    <p:sldId id="273" r:id="rId36"/>
    <p:sldId id="257" r:id="rId37"/>
    <p:sldId id="435" r:id="rId38"/>
    <p:sldId id="482" r:id="rId39"/>
    <p:sldId id="487" r:id="rId40"/>
    <p:sldId id="466" r:id="rId41"/>
    <p:sldId id="467" r:id="rId42"/>
    <p:sldId id="468" r:id="rId43"/>
    <p:sldId id="469" r:id="rId44"/>
    <p:sldId id="470" r:id="rId45"/>
    <p:sldId id="476" r:id="rId46"/>
    <p:sldId id="477" r:id="rId47"/>
    <p:sldId id="546" r:id="rId48"/>
    <p:sldId id="511" r:id="rId49"/>
    <p:sldId id="512" r:id="rId50"/>
    <p:sldId id="513" r:id="rId51"/>
    <p:sldId id="514" r:id="rId52"/>
    <p:sldId id="515" r:id="rId53"/>
    <p:sldId id="516" r:id="rId54"/>
    <p:sldId id="517" r:id="rId55"/>
    <p:sldId id="518" r:id="rId56"/>
    <p:sldId id="519" r:id="rId57"/>
    <p:sldId id="520" r:id="rId58"/>
    <p:sldId id="521" r:id="rId59"/>
    <p:sldId id="522" r:id="rId60"/>
    <p:sldId id="523" r:id="rId61"/>
    <p:sldId id="524" r:id="rId62"/>
    <p:sldId id="525" r:id="rId63"/>
    <p:sldId id="526" r:id="rId64"/>
    <p:sldId id="527" r:id="rId65"/>
    <p:sldId id="547" r:id="rId66"/>
    <p:sldId id="494" r:id="rId67"/>
    <p:sldId id="426" r:id="rId68"/>
    <p:sldId id="436" r:id="rId69"/>
    <p:sldId id="437" r:id="rId70"/>
    <p:sldId id="438" r:id="rId71"/>
    <p:sldId id="439" r:id="rId72"/>
    <p:sldId id="488" r:id="rId73"/>
    <p:sldId id="489" r:id="rId74"/>
    <p:sldId id="490" r:id="rId75"/>
    <p:sldId id="491" r:id="rId76"/>
    <p:sldId id="492" r:id="rId77"/>
    <p:sldId id="493" r:id="rId78"/>
    <p:sldId id="495" r:id="rId79"/>
    <p:sldId id="496" r:id="rId80"/>
    <p:sldId id="497" r:id="rId81"/>
    <p:sldId id="498" r:id="rId82"/>
    <p:sldId id="529" r:id="rId83"/>
    <p:sldId id="530" r:id="rId84"/>
    <p:sldId id="531" r:id="rId85"/>
    <p:sldId id="532" r:id="rId86"/>
    <p:sldId id="533" r:id="rId87"/>
    <p:sldId id="535" r:id="rId88"/>
    <p:sldId id="536" r:id="rId89"/>
    <p:sldId id="537" r:id="rId90"/>
    <p:sldId id="538" r:id="rId91"/>
    <p:sldId id="539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6428" autoAdjust="0"/>
    <p:restoredTop sz="94660"/>
  </p:normalViewPr>
  <p:slideViewPr>
    <p:cSldViewPr snapToObjects="1">
      <p:cViewPr>
        <p:scale>
          <a:sx n="100" d="100"/>
          <a:sy n="100" d="100"/>
        </p:scale>
        <p:origin x="-1088" y="-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96" Type="http://schemas.openxmlformats.org/officeDocument/2006/relationships/viewProps" Target="viewProps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presProps" Target="presProps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57" Type="http://schemas.openxmlformats.org/officeDocument/2006/relationships/slide" Target="slides/slide56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notesMaster" Target="notesMasters/notesMaster1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erlScripts\click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erlScripts\click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PerlScripts\click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lineChart>
        <c:grouping val="standard"/>
        <c:ser>
          <c:idx val="1"/>
          <c:order val="0"/>
          <c:tx>
            <c:strRef>
              <c:f>Sheet1!$C$1</c:f>
              <c:strCache>
                <c:ptCount val="1"/>
                <c:pt idx="0">
                  <c:v>H(C)  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Spelling</c:v>
                </c:pt>
                <c:pt idx="1">
                  <c:v>Ads</c:v>
                </c:pt>
                <c:pt idx="2">
                  <c:v>Query Suggestion</c:v>
                </c:pt>
                <c:pt idx="3">
                  <c:v>Algo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0.11</c:v>
                </c:pt>
                <c:pt idx="1">
                  <c:v>0.34</c:v>
                </c:pt>
                <c:pt idx="2">
                  <c:v>0.37</c:v>
                </c:pt>
                <c:pt idx="3">
                  <c:v>0.860000000000001</c:v>
                </c:pt>
              </c:numCache>
            </c:numRef>
          </c:val>
        </c:ser>
        <c:marker val="1"/>
        <c:axId val="463556488"/>
        <c:axId val="463559816"/>
      </c:lineChart>
      <c:catAx>
        <c:axId val="4635564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463559816"/>
        <c:crosses val="autoZero"/>
        <c:auto val="1"/>
        <c:lblAlgn val="ctr"/>
        <c:lblOffset val="100"/>
      </c:catAx>
      <c:valAx>
        <c:axId val="463559816"/>
        <c:scaling>
          <c:orientation val="minMax"/>
        </c:scaling>
        <c:axPos val="l"/>
        <c:majorGridlines/>
        <c:numFmt formatCode="General" sourceLinked="1"/>
        <c:tickLblPos val="nextTo"/>
        <c:crossAx val="46355648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 baseline="0"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lineChart>
        <c:grouping val="standard"/>
        <c:ser>
          <c:idx val="1"/>
          <c:order val="0"/>
          <c:tx>
            <c:strRef>
              <c:f>Sheet1!$C$1</c:f>
              <c:strCache>
                <c:ptCount val="1"/>
                <c:pt idx="0">
                  <c:v>H(C)  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Spelling</c:v>
                </c:pt>
                <c:pt idx="1">
                  <c:v>Ads</c:v>
                </c:pt>
                <c:pt idx="2">
                  <c:v>Query Suggestion</c:v>
                </c:pt>
                <c:pt idx="3">
                  <c:v>Algo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0.11</c:v>
                </c:pt>
                <c:pt idx="1">
                  <c:v>0.34</c:v>
                </c:pt>
                <c:pt idx="2">
                  <c:v>0.37</c:v>
                </c:pt>
                <c:pt idx="3">
                  <c:v>0.860000000000001</c:v>
                </c:pt>
              </c:numCache>
            </c:numRef>
          </c:val>
        </c:ser>
        <c:ser>
          <c:idx val="0"/>
          <c:order val="1"/>
          <c:tx>
            <c:v>H(C|Q)</c:v>
          </c:tx>
          <c:val>
            <c:numRef>
              <c:f>Sheet1!$B$2:$B$5</c:f>
              <c:numCache>
                <c:formatCode>General</c:formatCode>
                <c:ptCount val="4"/>
                <c:pt idx="0">
                  <c:v>0.01</c:v>
                </c:pt>
                <c:pt idx="1">
                  <c:v>0.14</c:v>
                </c:pt>
                <c:pt idx="2">
                  <c:v>0.2</c:v>
                </c:pt>
                <c:pt idx="3">
                  <c:v>0.43</c:v>
                </c:pt>
              </c:numCache>
            </c:numRef>
          </c:val>
        </c:ser>
        <c:marker val="1"/>
        <c:axId val="463630920"/>
        <c:axId val="463634280"/>
      </c:lineChart>
      <c:catAx>
        <c:axId val="4636309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463634280"/>
        <c:crosses val="autoZero"/>
        <c:auto val="1"/>
        <c:lblAlgn val="ctr"/>
        <c:lblOffset val="100"/>
      </c:catAx>
      <c:valAx>
        <c:axId val="463634280"/>
        <c:scaling>
          <c:orientation val="minMax"/>
        </c:scaling>
        <c:axPos val="l"/>
        <c:majorGridlines/>
        <c:numFmt formatCode="General" sourceLinked="1"/>
        <c:tickLblPos val="nextTo"/>
        <c:crossAx val="46363092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 baseline="0"/>
          </a:pPr>
          <a:endParaRPr lang="en-US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lineChart>
        <c:grouping val="standard"/>
        <c:ser>
          <c:idx val="1"/>
          <c:order val="0"/>
          <c:tx>
            <c:strRef>
              <c:f>Sheet1!$C$1</c:f>
              <c:strCache>
                <c:ptCount val="1"/>
                <c:pt idx="0">
                  <c:v>H(C)  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Spelling</c:v>
                </c:pt>
                <c:pt idx="1">
                  <c:v>Ads</c:v>
                </c:pt>
                <c:pt idx="2">
                  <c:v>Query Suggestion</c:v>
                </c:pt>
                <c:pt idx="3">
                  <c:v>Algo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0.11</c:v>
                </c:pt>
                <c:pt idx="1">
                  <c:v>0.34</c:v>
                </c:pt>
                <c:pt idx="2">
                  <c:v>0.37</c:v>
                </c:pt>
                <c:pt idx="3">
                  <c:v>0.860000000000001</c:v>
                </c:pt>
              </c:numCache>
            </c:numRef>
          </c:val>
        </c:ser>
        <c:ser>
          <c:idx val="0"/>
          <c:order val="1"/>
          <c:tx>
            <c:v>H(C|Q)</c:v>
          </c:tx>
          <c:val>
            <c:numRef>
              <c:f>Sheet1!$B$2:$B$5</c:f>
              <c:numCache>
                <c:formatCode>General</c:formatCode>
                <c:ptCount val="4"/>
                <c:pt idx="0">
                  <c:v>0.01</c:v>
                </c:pt>
                <c:pt idx="1">
                  <c:v>0.14</c:v>
                </c:pt>
                <c:pt idx="2">
                  <c:v>0.2</c:v>
                </c:pt>
                <c:pt idx="3">
                  <c:v>0.43</c:v>
                </c:pt>
              </c:numCache>
            </c:numRef>
          </c:val>
        </c:ser>
        <c:ser>
          <c:idx val="2"/>
          <c:order val="2"/>
          <c:tx>
            <c:v>H(C|IP)</c:v>
          </c:tx>
          <c:val>
            <c:numRef>
              <c:f>Sheet1!$D$2:$D$5</c:f>
              <c:numCache>
                <c:formatCode>General</c:formatCode>
                <c:ptCount val="4"/>
                <c:pt idx="0">
                  <c:v>0.08</c:v>
                </c:pt>
                <c:pt idx="1">
                  <c:v>0.25</c:v>
                </c:pt>
                <c:pt idx="2">
                  <c:v>0.27</c:v>
                </c:pt>
                <c:pt idx="3">
                  <c:v>0.660000000000001</c:v>
                </c:pt>
              </c:numCache>
            </c:numRef>
          </c:val>
        </c:ser>
        <c:marker val="1"/>
        <c:axId val="463677320"/>
        <c:axId val="463680680"/>
      </c:lineChart>
      <c:catAx>
        <c:axId val="4636773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463680680"/>
        <c:crosses val="autoZero"/>
        <c:auto val="1"/>
        <c:lblAlgn val="ctr"/>
        <c:lblOffset val="100"/>
      </c:catAx>
      <c:valAx>
        <c:axId val="463680680"/>
        <c:scaling>
          <c:orientation val="minMax"/>
        </c:scaling>
        <c:axPos val="l"/>
        <c:majorGridlines/>
        <c:numFmt formatCode="General" sourceLinked="1"/>
        <c:tickLblPos val="nextTo"/>
        <c:crossAx val="46367732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 baseline="0"/>
          </a:pPr>
          <a:endParaRPr lang="en-US"/>
        </a:p>
      </c:txPr>
    </c:legend>
    <c:plotVisOnly val="1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0.39815</cdr:x>
      <cdr:y>0.48825</cdr:y>
    </cdr:from>
    <cdr:to>
      <cdr:x>0.5463</cdr:x>
      <cdr:y>0.58926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276600" y="2209800"/>
          <a:ext cx="1219215" cy="4571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rgbClr val="C00000"/>
              </a:solidFill>
            </a:rPr>
            <a:t>With nothing</a:t>
          </a:r>
          <a:endParaRPr lang="en-US" sz="14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0.75926</cdr:x>
      <cdr:y>0.28622</cdr:y>
    </cdr:from>
    <cdr:to>
      <cdr:x>0.9537</cdr:x>
      <cdr:y>0.38723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248400" y="1295400"/>
          <a:ext cx="1600200" cy="4571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rgbClr val="92D050"/>
              </a:solidFill>
            </a:rPr>
            <a:t>With personalization</a:t>
          </a:r>
          <a:endParaRPr lang="en-US" sz="1400" dirty="0">
            <a:solidFill>
              <a:srgbClr val="92D050"/>
            </a:solidFill>
          </a:endParaRPr>
        </a:p>
      </cdr:txBody>
    </cdr:sp>
  </cdr:relSizeAnchor>
  <cdr:relSizeAnchor xmlns:cdr="http://schemas.openxmlformats.org/drawingml/2006/chartDrawing">
    <cdr:from>
      <cdr:x>0.56481</cdr:x>
      <cdr:y>0.72396</cdr:y>
    </cdr:from>
    <cdr:to>
      <cdr:x>0.71296</cdr:x>
      <cdr:y>0.82497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648200" y="3276600"/>
          <a:ext cx="1219215" cy="4571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accent1"/>
              </a:solidFill>
            </a:rPr>
            <a:t>With query</a:t>
          </a:r>
          <a:endParaRPr lang="en-US" sz="1400" dirty="0">
            <a:solidFill>
              <a:schemeClr val="accent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67863-2FF0-7E4F-9EE8-4BB6DCEE27FE}" type="datetimeFigureOut">
              <a:rPr lang="en-US" smtClean="0"/>
              <a:pPr/>
              <a:t>7/6/10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0D703-0441-2A49-B712-2FC7FA896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70EFE5-5519-4646-BB75-E971C5A87C3E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881EBA-C563-E046-8EDE-0DEAD2BB9E92}" type="slidenum">
              <a:rPr lang="zh-CN" altLang="en-US">
                <a:ea typeface="宋体" charset="-122"/>
                <a:cs typeface="宋体" charset="-122"/>
              </a:rPr>
              <a:pPr/>
              <a:t>19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5144D1-1515-4147-A91B-327CEFAF0634}" type="slidenum">
              <a:rPr lang="zh-CN" altLang="en-US">
                <a:ea typeface="宋体" charset="-122"/>
                <a:cs typeface="宋体" charset="-122"/>
              </a:rPr>
              <a:pPr/>
              <a:t>20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6D56A5-7E48-4D46-A539-F6A7E0C0628D}" type="slidenum">
              <a:rPr lang="zh-CN" altLang="en-US">
                <a:ea typeface="宋体" charset="-122"/>
                <a:cs typeface="宋体" charset="-122"/>
              </a:rPr>
              <a:pPr/>
              <a:t>21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CDAD9-8098-1846-984B-EEE1312E2CB0}" type="slidenum">
              <a:rPr lang="zh-CN" altLang="en-US">
                <a:ea typeface="宋体" charset="-122"/>
                <a:cs typeface="宋体" charset="-122"/>
              </a:rPr>
              <a:pPr/>
              <a:t>22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512AA5-82D4-6342-9E71-4CE16C30209F}" type="slidenum">
              <a:rPr lang="zh-CN" altLang="en-US">
                <a:ea typeface="宋体" charset="-122"/>
                <a:cs typeface="宋体" charset="-122"/>
              </a:rPr>
              <a:pPr/>
              <a:t>23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52A35A-FD93-5340-9473-4D1A6FD68CC3}" type="slidenum">
              <a:rPr lang="zh-CN" altLang="en-US">
                <a:ea typeface="宋体" charset="-122"/>
                <a:cs typeface="宋体" charset="-122"/>
              </a:rPr>
              <a:pPr/>
              <a:t>24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7DC61-1376-4A99-8834-9E758BC21D7D}" type="slidenum">
              <a:rPr lang="en-US"/>
              <a:pPr/>
              <a:t>38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55C40-C89C-3F4B-B760-DD4644EB7933}" type="slidenum">
              <a:rPr lang="en-US"/>
              <a:pPr/>
              <a:t>83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FB4F7-C8DA-8349-A8AC-69195068FE08}" type="slidenum">
              <a:rPr lang="en-US"/>
              <a:pPr/>
              <a:t>85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C151EA-8A18-BD4A-9322-EC7FC1CA8C0A}" type="slidenum">
              <a:rPr lang="zh-CN" altLang="en-US">
                <a:ea typeface="宋体" charset="-122"/>
                <a:cs typeface="宋体" charset="-122"/>
              </a:rPr>
              <a:pPr/>
              <a:t>11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F78C15-6149-734C-9536-D82F5D4D4369}" type="slidenum">
              <a:rPr lang="zh-CN" altLang="en-US">
                <a:ea typeface="宋体" charset="-122"/>
                <a:cs typeface="宋体" charset="-122"/>
              </a:rPr>
              <a:pPr/>
              <a:t>12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7E98B0-470E-0345-B5D3-AFD3D06E4CFA}" type="slidenum">
              <a:rPr lang="zh-CN" altLang="en-US">
                <a:ea typeface="宋体" charset="-122"/>
                <a:cs typeface="宋体" charset="-122"/>
              </a:rPr>
              <a:pPr/>
              <a:t>13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FE8D7D-32C5-1746-A6F1-A49AA24F275D}" type="slidenum">
              <a:rPr lang="zh-CN" altLang="en-US">
                <a:ea typeface="宋体" charset="-122"/>
                <a:cs typeface="宋体" charset="-122"/>
              </a:rPr>
              <a:pPr/>
              <a:t>14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C274DC-AB0C-3F4B-94AB-2072592B0C3B}" type="slidenum">
              <a:rPr lang="zh-CN" altLang="en-US">
                <a:ea typeface="宋体" charset="-122"/>
                <a:cs typeface="宋体" charset="-122"/>
              </a:rPr>
              <a:pPr/>
              <a:t>15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DB4B05-6C10-CD4E-8711-2002C74AFF24}" type="slidenum">
              <a:rPr lang="zh-CN" altLang="en-US">
                <a:ea typeface="宋体" charset="-122"/>
                <a:cs typeface="宋体" charset="-122"/>
              </a:rPr>
              <a:pPr/>
              <a:t>16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CCD21D-E959-9748-9082-3895428723CA}" type="slidenum">
              <a:rPr lang="zh-CN" altLang="en-US">
                <a:ea typeface="宋体" charset="-122"/>
                <a:cs typeface="宋体" charset="-122"/>
              </a:rPr>
              <a:pPr/>
              <a:t>17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/>
              <a:t>There are two very different answers from the computational perspective: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AE37B3-B3C1-2D41-B297-0212A90FA2FE}" type="slidenum">
              <a:rPr lang="zh-CN" altLang="en-US">
                <a:ea typeface="宋体" charset="-122"/>
                <a:cs typeface="宋体" charset="-122"/>
              </a:rPr>
              <a:pPr/>
              <a:t>18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E804-4AB4-4521-96B3-8667E76951A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BBF6A-B249-4D24-9567-D96A1E2032AA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CB69-5B85-4031-9C3A-A0B2AE725B53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fld id="{56CA210F-3EE6-4D29-9A1F-646276698CDB}" type="datetime1">
              <a:rPr lang="en-US" altLang="zh-CN" smtClean="0"/>
              <a:pPr/>
              <a:t>7/6/10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r>
              <a:rPr lang="en-US" altLang="zh-CN" smtClean="0"/>
              <a:t>EMNLP-2004 &amp; Senseval-2004</a:t>
            </a: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fld id="{D87B1EE8-4784-9E41-B542-82BA0FB58A7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5B1BCAC-0F4F-404B-9A56-893E3E90DE69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4D46DAB1-35E4-1645-817C-7F3A720337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fld id="{CE092A87-33C7-42BE-8E2F-7BBEC82D4B89}" type="datetime1">
              <a:rPr lang="en-US" altLang="zh-CN" smtClean="0"/>
              <a:pPr/>
              <a:t>7/6/10</a:t>
            </a:fld>
            <a:endParaRPr lang="en-US" altLang="zh-C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r>
              <a:rPr lang="en-US" altLang="zh-CN" smtClean="0"/>
              <a:t>EMNLP-2004 &amp; Senseval-2004</a:t>
            </a:r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ea typeface="宋体" charset="-122"/>
                <a:cs typeface="宋体" charset="-122"/>
              </a:defRPr>
            </a:lvl1pPr>
          </a:lstStyle>
          <a:p>
            <a:fld id="{08ECC353-A08B-BA4C-8125-7CF2971859B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B0FFD-4729-471C-88B2-F72E3D73B767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83A0-643C-4E9A-BAFA-059C54F287A1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11173-4D9C-4A50-BA77-E6FED1711975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B67C-4102-401F-B582-5FC5D3FBDF72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FF79-BB69-486B-91D0-B9B88110FCB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ACC7-7E04-419F-8681-0653156598E8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DCFB-0502-4C6B-8E1B-838AE55A8EAE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01373-6AE1-4C3E-B345-9ACD25AC905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EMNLP-2004 &amp; Senseval-2004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4B03C-5D89-E84B-8D85-477B52669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Relationship Id="rId5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hyperlink" Target="http://calendar.duke.edu/" TargetMode="External"/><Relationship Id="rId4" Type="http://schemas.openxmlformats.org/officeDocument/2006/relationships/hyperlink" Target="http://successor.aspx/?x=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successor.aspx/?x=0" TargetMode="External"/><Relationship Id="rId5" Type="http://schemas.openxmlformats.org/officeDocument/2006/relationships/hyperlink" Target="http://successor.aspx/?x=2" TargetMode="Externa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church02/successor.aspx?x=0" TargetMode="External"/><Relationship Id="rId5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w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w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nn.com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K7l0a2PVhPQ" TargetMode="Externa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audio" Target="file://localhost/Users/kennethchurch/papers/SIGIR/english.wa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4" Type="http://schemas.openxmlformats.org/officeDocument/2006/relationships/audio" Target="../media/audio4.bin"/><Relationship Id="rId5" Type="http://schemas.openxmlformats.org/officeDocument/2006/relationships/audio" Target="file://localhost/Users/kennethchurch/papers/SIGIR/spanish.wav" TargetMode="External"/><Relationship Id="rId7" Type="http://schemas.openxmlformats.org/officeDocument/2006/relationships/slideLayout" Target="../slideLayouts/slideLayout7.xml"/><Relationship Id="rId1" Type="http://schemas.openxmlformats.org/officeDocument/2006/relationships/audio" Target="../media/audio1.bin"/><Relationship Id="rId2" Type="http://schemas.openxmlformats.org/officeDocument/2006/relationships/audio" Target="../media/audio2.bin"/><Relationship Id="rId9" Type="http://schemas.openxmlformats.org/officeDocument/2006/relationships/image" Target="../media/image38.png"/><Relationship Id="rId3" Type="http://schemas.openxmlformats.org/officeDocument/2006/relationships/audio" Target="../media/audio3.bin"/><Relationship Id="rId6" Type="http://schemas.openxmlformats.org/officeDocument/2006/relationships/audio" Target="file://localhost/Users/kennethchurch/papers/SIGIR/arabic.wav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audio" Target="../media/audio5.bin"/><Relationship Id="rId2" Type="http://schemas.openxmlformats.org/officeDocument/2006/relationships/audio" Target="../media/audio6.bin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tinental.com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3.bin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labs1.google.com/sets" TargetMode="Externa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2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Relationship Id="rId5" Type="http://schemas.openxmlformats.org/officeDocument/2006/relationships/image" Target="../media/image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n.wikipedia.org/wiki/PageRank" TargetMode="External"/><Relationship Id="rId3" Type="http://schemas.openxmlformats.org/officeDocument/2006/relationships/image" Target="../media/image6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DDI Approach to Features: </a:t>
            </a:r>
            <a:br>
              <a:rPr lang="en-US" dirty="0" smtClean="0"/>
            </a:br>
            <a:r>
              <a:rPr lang="en-US" dirty="0" smtClean="0"/>
              <a:t>Don’t Do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25 years ago, the IBM Speech Group tossed a bomb shell</a:t>
            </a:r>
          </a:p>
          <a:p>
            <a:pPr lvl="1"/>
            <a:r>
              <a:rPr lang="en-US" i="1" dirty="0" smtClean="0"/>
              <a:t>There is no data like more data </a:t>
            </a:r>
            <a:r>
              <a:rPr lang="en-US" dirty="0" smtClean="0"/>
              <a:t>(Mercer, 1985)</a:t>
            </a:r>
            <a:endParaRPr lang="en-US" dirty="0" smtClean="0"/>
          </a:p>
          <a:p>
            <a:pPr lvl="1"/>
            <a:r>
              <a:rPr lang="en-US" dirty="0" smtClean="0"/>
              <a:t>DDI: More </a:t>
            </a:r>
            <a:r>
              <a:rPr lang="en-US" dirty="0" smtClean="0"/>
              <a:t>data &gt;&gt; thinking (algorithms, features, etc.)</a:t>
            </a:r>
            <a:endParaRPr lang="en-US" dirty="0" smtClean="0"/>
          </a:p>
          <a:p>
            <a:r>
              <a:rPr lang="en-US" dirty="0" smtClean="0"/>
              <a:t>15 years ago, Web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More data (so no need to think)</a:t>
            </a:r>
          </a:p>
          <a:p>
            <a:pPr lvl="1"/>
            <a:r>
              <a:rPr lang="en-US" dirty="0" smtClean="0">
                <a:sym typeface="Wingdings"/>
              </a:rPr>
              <a:t>But although the </a:t>
            </a:r>
            <a:r>
              <a:rPr lang="en-US" dirty="0" smtClean="0">
                <a:sym typeface="Wingdings"/>
              </a:rPr>
              <a:t>Web is </a:t>
            </a:r>
            <a:r>
              <a:rPr lang="en-US" dirty="0" smtClean="0"/>
              <a:t>Large, it isn’t that large</a:t>
            </a:r>
          </a:p>
          <a:p>
            <a:pPr lvl="1"/>
            <a:r>
              <a:rPr lang="en-US" dirty="0" smtClean="0"/>
              <a:t>Solitaire </a:t>
            </a:r>
            <a:r>
              <a:rPr lang="en-US" dirty="0" smtClean="0">
                <a:sym typeface="Wingdings" pitchFamily="2" charset="2"/>
              </a:rPr>
              <a:t> Multi-Player Game</a:t>
            </a:r>
          </a:p>
          <a:p>
            <a:pPr lvl="2"/>
            <a:r>
              <a:rPr lang="en-US" dirty="0" smtClean="0">
                <a:sym typeface="Wingdings"/>
              </a:rPr>
              <a:t>Authors, Users, Advertisers, Spammers</a:t>
            </a:r>
          </a:p>
          <a:p>
            <a:pPr lvl="2"/>
            <a:r>
              <a:rPr lang="en-US" dirty="0" smtClean="0">
                <a:sym typeface="Wingdings"/>
              </a:rPr>
              <a:t>Features about Readers &gt;&gt; Features about Writers (</a:t>
            </a:r>
            <a:r>
              <a:rPr lang="en-US" dirty="0" err="1" smtClean="0">
                <a:sym typeface="Wingdings"/>
              </a:rPr>
              <a:t>tf</a:t>
            </a:r>
            <a:r>
              <a:rPr lang="en-US" dirty="0" smtClean="0">
                <a:sym typeface="Wingdings"/>
              </a:rPr>
              <a:t>, IDF, Page Rank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Learning to Rank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Pro-features (Anti-DDI)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/>
              <a:t>Recent </a:t>
            </a:r>
            <a:r>
              <a:rPr lang="en-US" dirty="0" smtClean="0"/>
              <a:t>return to DDI</a:t>
            </a:r>
          </a:p>
          <a:p>
            <a:pPr lvl="1"/>
            <a:r>
              <a:rPr lang="en-US" dirty="0" smtClean="0"/>
              <a:t>Zero </a:t>
            </a:r>
            <a:r>
              <a:rPr lang="en-US" dirty="0" smtClean="0"/>
              <a:t>Resources &amp; Speech + Classification</a:t>
            </a:r>
            <a:endParaRPr lang="en-US" dirty="0" smtClean="0"/>
          </a:p>
          <a:p>
            <a:pPr lvl="1"/>
            <a:r>
              <a:rPr lang="en-US" dirty="0" smtClean="0"/>
              <a:t>Standard </a:t>
            </a:r>
            <a:r>
              <a:rPr lang="en-US" dirty="0" smtClean="0"/>
              <a:t>Practice (e.g., Gale):</a:t>
            </a:r>
          </a:p>
          <a:p>
            <a:pPr lvl="2"/>
            <a:r>
              <a:rPr lang="en-US" dirty="0" smtClean="0"/>
              <a:t>Connect black boxes (speech, IR, NLP) in Series</a:t>
            </a:r>
          </a:p>
          <a:p>
            <a:pPr lvl="2"/>
            <a:r>
              <a:rPr lang="en-US" dirty="0" smtClean="0"/>
              <a:t>Multiply Errors</a:t>
            </a:r>
          </a:p>
          <a:p>
            <a:pPr lvl="2"/>
            <a:r>
              <a:rPr lang="en-US" dirty="0" smtClean="0"/>
              <a:t>NA for low resource languages (all but English, Chinese, Arabic)</a:t>
            </a:r>
          </a:p>
          <a:p>
            <a:pPr lvl="1"/>
            <a:r>
              <a:rPr lang="en-US" dirty="0" smtClean="0"/>
              <a:t>Proposed alternative: Apply Classification directly to speech</a:t>
            </a:r>
          </a:p>
          <a:p>
            <a:pPr lvl="2"/>
            <a:r>
              <a:rPr lang="en-US" dirty="0" smtClean="0"/>
              <a:t>Without taking a dependency on ASR (Speech Recognition)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7BEAE-04C0-41ED-997F-037288504EF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533400" y="1828800"/>
            <a:ext cx="8001000" cy="2057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 dirty="0"/>
              <a:t>Entropy of Search Logs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dirty="0"/>
              <a:t>-</a:t>
            </a:r>
            <a:r>
              <a:rPr lang="en-US" sz="4000" dirty="0"/>
              <a:t> </a:t>
            </a:r>
            <a:r>
              <a:rPr lang="en-US" sz="3200" dirty="0"/>
              <a:t>How Big is the Web?</a:t>
            </a:r>
            <a:br>
              <a:rPr lang="en-US" sz="3200" dirty="0"/>
            </a:br>
            <a:r>
              <a:rPr lang="en-US" sz="3200" dirty="0"/>
              <a:t>- How Hard is Search? </a:t>
            </a:r>
            <a:br>
              <a:rPr lang="en-US" sz="3200" dirty="0"/>
            </a:br>
            <a:r>
              <a:rPr lang="en-US" sz="3200" dirty="0"/>
              <a:t>- With Personalization? With </a:t>
            </a:r>
            <a:r>
              <a:rPr lang="en-US" sz="3200" dirty="0" err="1"/>
              <a:t>Backoff</a:t>
            </a:r>
            <a:r>
              <a:rPr lang="en-US" sz="3200" dirty="0"/>
              <a:t>?</a:t>
            </a:r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err="1"/>
              <a:t>Qiaozhu</a:t>
            </a:r>
            <a:r>
              <a:rPr lang="en-US" dirty="0"/>
              <a:t> Mei</a:t>
            </a:r>
            <a:r>
              <a:rPr lang="en-US" baseline="30000" dirty="0"/>
              <a:t>†</a:t>
            </a:r>
            <a:r>
              <a:rPr lang="en-US" dirty="0"/>
              <a:t>, Kenneth Church</a:t>
            </a:r>
            <a:r>
              <a:rPr lang="en-US" baseline="30000" dirty="0"/>
              <a:t>‡</a:t>
            </a:r>
          </a:p>
          <a:p>
            <a:pPr eaLnBrk="1" hangingPunct="1"/>
            <a:r>
              <a:rPr lang="en-US" sz="2400" dirty="0"/>
              <a:t>† University of Illinois at Urbana-Champaign</a:t>
            </a:r>
          </a:p>
          <a:p>
            <a:pPr eaLnBrk="1" hangingPunct="1"/>
            <a:r>
              <a:rPr lang="en-US" sz="2400" dirty="0"/>
              <a:t>‡ Microsoft Research</a:t>
            </a:r>
          </a:p>
          <a:p>
            <a:pPr eaLnBrk="1" hangingPunct="1"/>
            <a:endParaRPr 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B4B165-423C-9947-BBDE-9C5ECC3EFAA1}" type="slidenum">
              <a:rPr lang="en-US"/>
              <a:pPr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779E-8BDA-4BD7-9BB3-73E35D08F501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27393" y="609600"/>
            <a:ext cx="3749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+mj-lt"/>
              </a:rPr>
              <a:t>WSDM-2008</a:t>
            </a:r>
            <a:endParaRPr lang="en-US" sz="5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700134-CD36-D648-99E6-30A6CC67F594}" type="slidenum">
              <a:rPr lang="zh-CN" altLang="en-US">
                <a:ea typeface="宋体" charset="-122"/>
                <a:cs typeface="宋体" charset="-122"/>
              </a:rPr>
              <a:pPr/>
              <a:t>11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800"/>
              <a:t>How </a:t>
            </a:r>
            <a:r>
              <a:rPr lang="en-US" sz="66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Big</a:t>
            </a:r>
            <a:r>
              <a:rPr lang="en-US" sz="5400" b="1"/>
              <a:t> </a:t>
            </a:r>
            <a:r>
              <a:rPr lang="en-US" sz="4800"/>
              <a:t>is the Web?</a:t>
            </a:r>
            <a:r>
              <a:rPr lang="en-US" sz="3200"/>
              <a:t> </a:t>
            </a:r>
            <a:br>
              <a:rPr lang="en-US" sz="3200"/>
            </a:br>
            <a:r>
              <a:rPr lang="en-US" sz="3600"/>
              <a:t>5B?  20B?  More?  Less?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What if a small cache of millions of pages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Could capture much of the value of billions?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Could a </a:t>
            </a:r>
            <a:r>
              <a:rPr lang="en-US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Big</a:t>
            </a:r>
            <a:r>
              <a:rPr lang="en-US" sz="2400"/>
              <a:t> bet on a cluster in the clouds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Turn into a big liability?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Examples of Big Bets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Computer Centers &amp; Clusters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/>
              <a:t>Capital (Hardware)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/>
              <a:t>Expense (Power)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/>
              <a:t>Dev (Mapreduce, GFS, Big Table, etc.)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Sales &amp; Marketing &gt;&gt; Production &amp; Distribution</a:t>
            </a: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2667000" y="152400"/>
            <a:ext cx="18288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 flipV="1">
            <a:off x="2667000" y="228600"/>
            <a:ext cx="19812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2" name="AutoShape 6"/>
          <p:cNvSpPr>
            <a:spLocks noChangeArrowheads="1"/>
          </p:cNvSpPr>
          <p:nvPr/>
        </p:nvSpPr>
        <p:spPr bwMode="auto">
          <a:xfrm>
            <a:off x="7696200" y="80963"/>
            <a:ext cx="838200" cy="376237"/>
          </a:xfrm>
          <a:prstGeom prst="wedgeRectCallout">
            <a:avLst>
              <a:gd name="adj1" fmla="val -450000"/>
              <a:gd name="adj2" fmla="val 552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/>
              <a:t>Small</a:t>
            </a:r>
          </a:p>
        </p:txBody>
      </p:sp>
      <p:sp>
        <p:nvSpPr>
          <p:cNvPr id="11272" name="AutoShape 8" descr="image001"/>
          <p:cNvSpPr>
            <a:spLocks noChangeAspect="1" noChangeArrowheads="1"/>
          </p:cNvSpPr>
          <p:nvPr/>
        </p:nvSpPr>
        <p:spPr bwMode="auto">
          <a:xfrm>
            <a:off x="3624263" y="2781300"/>
            <a:ext cx="18954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6266" name="Picture 10" descr="MCj0425798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981200"/>
            <a:ext cx="205105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6" name="Picture 20" descr="MCj0291942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3581400"/>
            <a:ext cx="1827213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77A4-6D27-4FE4-922A-17B4E4C0C7F1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3" dur="5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animBg="1"/>
      <p:bldP spid="96261" grpId="0" animBg="1"/>
      <p:bldP spid="962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905F57-DE0A-DC4F-BA66-279F40AFD52A}" type="slidenum">
              <a:rPr lang="zh-CN" altLang="en-US">
                <a:ea typeface="宋体" charset="-122"/>
                <a:cs typeface="宋体" charset="-122"/>
              </a:rPr>
              <a:pPr/>
              <a:t>12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600"/>
              <a:t>Millions (Not Billions)</a:t>
            </a:r>
          </a:p>
        </p:txBody>
      </p:sp>
      <p:sp>
        <p:nvSpPr>
          <p:cNvPr id="1229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2293" name="Picture 7" descr="MPj0402692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828800"/>
            <a:ext cx="4038600" cy="3992563"/>
          </a:xfrm>
          <a:noFill/>
        </p:spPr>
      </p:pic>
      <p:pic>
        <p:nvPicPr>
          <p:cNvPr id="12294" name="Picture 8" descr="MCj0397434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676400"/>
            <a:ext cx="42195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305" name="Line 9"/>
          <p:cNvSpPr>
            <a:spLocks noChangeShapeType="1"/>
          </p:cNvSpPr>
          <p:nvPr/>
        </p:nvSpPr>
        <p:spPr bwMode="auto">
          <a:xfrm>
            <a:off x="4495800" y="1600200"/>
            <a:ext cx="4495800" cy="42672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306" name="Line 10"/>
          <p:cNvSpPr>
            <a:spLocks noChangeShapeType="1"/>
          </p:cNvSpPr>
          <p:nvPr/>
        </p:nvSpPr>
        <p:spPr bwMode="auto">
          <a:xfrm flipV="1">
            <a:off x="4495800" y="1600200"/>
            <a:ext cx="4419600" cy="4419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79A2-0E08-4D44-846F-831C1E68E503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3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05" grpId="0" animBg="1"/>
      <p:bldP spid="4393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3F5C78-9CB0-C742-AAC1-C311C7DE8694}" type="slidenum">
              <a:rPr lang="zh-CN" altLang="en-US">
                <a:ea typeface="宋体" charset="-122"/>
                <a:cs typeface="宋体" charset="-122"/>
              </a:rPr>
              <a:pPr/>
              <a:t>13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pic>
        <p:nvPicPr>
          <p:cNvPr id="357385" name="Picture 9" descr="1401302378"/>
          <p:cNvPicPr>
            <a:picLocks noChangeAspect="1" noChangeArrowheads="1"/>
          </p:cNvPicPr>
          <p:nvPr/>
        </p:nvPicPr>
        <p:blipFill>
          <a:blip r:embed="rId3"/>
          <a:srcRect l="9677" r="9677"/>
          <a:stretch>
            <a:fillRect/>
          </a:stretch>
        </p:blipFill>
        <p:spPr bwMode="auto">
          <a:xfrm>
            <a:off x="7162800" y="3048000"/>
            <a:ext cx="1905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Population Bound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800"/>
              <a:t>With all the talk about the Long Tail</a:t>
            </a:r>
          </a:p>
          <a:p>
            <a:pPr lvl="1" eaLnBrk="1" hangingPunct="1"/>
            <a:r>
              <a:rPr lang="en-US" sz="2400"/>
              <a:t>You’d think that the Web was astronomical</a:t>
            </a:r>
          </a:p>
          <a:p>
            <a:pPr lvl="1" eaLnBrk="1" hangingPunct="1"/>
            <a:r>
              <a:rPr lang="en-US" sz="2400"/>
              <a:t>Carl Sagan: Billions and Billions…</a:t>
            </a:r>
            <a:endParaRPr lang="en-US"/>
          </a:p>
          <a:p>
            <a:pPr eaLnBrk="1" hangingPunct="1"/>
            <a:r>
              <a:rPr lang="en-US" sz="2800"/>
              <a:t>Lower Distribution $$ </a:t>
            </a:r>
            <a:r>
              <a:rPr lang="en-US" sz="2800">
                <a:sym typeface="Wingdings" charset="2"/>
              </a:rPr>
              <a:t> Sell Less of More</a:t>
            </a:r>
          </a:p>
          <a:p>
            <a:pPr eaLnBrk="1" hangingPunct="1"/>
            <a:r>
              <a:rPr lang="en-US" sz="2800"/>
              <a:t>But there are limits to this process</a:t>
            </a:r>
          </a:p>
          <a:p>
            <a:pPr lvl="1" eaLnBrk="1" hangingPunct="1"/>
            <a:r>
              <a:rPr lang="en-US" sz="2400"/>
              <a:t>NetFlix: 55k movies (not even millions)</a:t>
            </a:r>
          </a:p>
          <a:p>
            <a:pPr lvl="1" eaLnBrk="1" hangingPunct="1"/>
            <a:r>
              <a:rPr lang="en-US" sz="2400"/>
              <a:t>Amazon: 8M products</a:t>
            </a:r>
          </a:p>
          <a:p>
            <a:pPr lvl="1" eaLnBrk="1" hangingPunct="1"/>
            <a:r>
              <a:rPr lang="en-US" sz="2400"/>
              <a:t>Vanity Searches: Infinite???</a:t>
            </a:r>
          </a:p>
          <a:p>
            <a:pPr lvl="2" eaLnBrk="1" hangingPunct="1"/>
            <a:r>
              <a:rPr lang="en-US" sz="2000"/>
              <a:t>Personal Home Pages &lt;&lt; Phone Book &lt; Population</a:t>
            </a:r>
          </a:p>
          <a:p>
            <a:pPr lvl="2" eaLnBrk="1" hangingPunct="1"/>
            <a:r>
              <a:rPr lang="en-US" sz="2000"/>
              <a:t>Business Home Pages &lt;&lt; Yellow Pages &lt; Population</a:t>
            </a:r>
          </a:p>
          <a:p>
            <a:pPr eaLnBrk="1" hangingPunct="1"/>
            <a:r>
              <a:rPr lang="en-US" sz="2800"/>
              <a:t>Millions, not Billions (until market saturates)</a:t>
            </a:r>
          </a:p>
        </p:txBody>
      </p:sp>
      <p:pic>
        <p:nvPicPr>
          <p:cNvPr id="357380" name="Picture 4" descr="MPj0403743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6763" y="1524000"/>
            <a:ext cx="2027237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82" name="Picture 6" descr="MCBS01067_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5486400"/>
            <a:ext cx="152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84" name="Picture 8" descr="MPj0384735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0"/>
            <a:ext cx="1447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B4F7-55ED-4BDB-AD49-B0947873DD2D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357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4" dur="500"/>
                                        <p:tgtEl>
                                          <p:spTgt spid="3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F5694-DBCE-3049-A6A9-653D10EBF2BB}" type="slidenum">
              <a:rPr lang="zh-CN" altLang="en-US">
                <a:ea typeface="宋体" charset="-122"/>
                <a:cs typeface="宋体" charset="-122"/>
              </a:rPr>
              <a:pPr/>
              <a:t>14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/>
              <a:t>It Will Take Decades </a:t>
            </a:r>
            <a:br>
              <a:rPr lang="en-US"/>
            </a:br>
            <a:r>
              <a:rPr lang="en-US"/>
              <a:t>to Reach Population Bound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Most people (and products)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don’t </a:t>
            </a:r>
            <a:r>
              <a:rPr lang="en-US" dirty="0"/>
              <a:t>have a web page (yet)</a:t>
            </a:r>
          </a:p>
          <a:p>
            <a:pPr eaLnBrk="1" hangingPunct="1"/>
            <a:r>
              <a:rPr lang="en-US" dirty="0"/>
              <a:t>Currently, I can find famous people </a:t>
            </a:r>
          </a:p>
          <a:p>
            <a:pPr lvl="2" eaLnBrk="1" hangingPunct="1"/>
            <a:r>
              <a:rPr lang="en-US" dirty="0"/>
              <a:t>(and academics)</a:t>
            </a:r>
          </a:p>
          <a:p>
            <a:pPr lvl="2" eaLnBrk="1" hangingPunct="1"/>
            <a:r>
              <a:rPr lang="en-US" dirty="0"/>
              <a:t>but not my neighbors</a:t>
            </a:r>
          </a:p>
          <a:p>
            <a:pPr lvl="1" eaLnBrk="1" hangingPunct="1"/>
            <a:r>
              <a:rPr lang="en-US" dirty="0"/>
              <a:t>There aren’t that many famous people </a:t>
            </a:r>
          </a:p>
          <a:p>
            <a:pPr lvl="2" eaLnBrk="1" hangingPunct="1"/>
            <a:r>
              <a:rPr lang="en-US" dirty="0"/>
              <a:t>(and academics)…</a:t>
            </a:r>
          </a:p>
          <a:p>
            <a:pPr lvl="1" eaLnBrk="1" hangingPunct="1"/>
            <a:r>
              <a:rPr lang="en-US" dirty="0"/>
              <a:t>Millions, not billions </a:t>
            </a:r>
          </a:p>
          <a:p>
            <a:pPr lvl="2" eaLnBrk="1" hangingPunct="1"/>
            <a:r>
              <a:rPr lang="en-US" dirty="0"/>
              <a:t>(for the foreseeable future)</a:t>
            </a:r>
          </a:p>
          <a:p>
            <a:pPr eaLnBrk="1" hangingPunct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87D5-18C1-4DD3-9140-94F35193FE0A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A4A368-6573-8B46-A1F7-92F6858DF0C0}" type="slidenum">
              <a:rPr lang="zh-CN" altLang="en-US">
                <a:ea typeface="宋体" charset="-122"/>
                <a:cs typeface="宋体" charset="-122"/>
              </a:rPr>
              <a:pPr/>
              <a:t>15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Equilibrium: Supply = Demand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600200"/>
            <a:ext cx="8458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If there is a page on the web,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And no one sees it,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Did it make a sound?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How big is the web?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Should we count “silent” pages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That don’t make a sound?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How many products are there?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Do we count “silent” flops 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That no one buys?</a:t>
            </a:r>
          </a:p>
        </p:txBody>
      </p:sp>
      <p:pic>
        <p:nvPicPr>
          <p:cNvPr id="363527" name="Picture 7" descr="MPj0407218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371600"/>
            <a:ext cx="2489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9D1F-B1D6-4A52-ADBB-D3532AB9AA05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3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4D896E-5ECE-3148-B719-F87005FABA05}" type="slidenum">
              <a:rPr lang="zh-CN" altLang="en-US">
                <a:ea typeface="宋体" charset="-122"/>
                <a:cs typeface="宋体" charset="-122"/>
              </a:rPr>
              <a:pPr/>
              <a:t>16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Demand Side Accounting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Consumers have limited time</a:t>
            </a:r>
          </a:p>
          <a:p>
            <a:pPr lvl="1" eaLnBrk="1" hangingPunct="1"/>
            <a:r>
              <a:rPr lang="en-US"/>
              <a:t>Telephone Usage: 1 hour per line per day</a:t>
            </a:r>
          </a:p>
          <a:p>
            <a:pPr lvl="1" eaLnBrk="1" hangingPunct="1"/>
            <a:r>
              <a:rPr lang="en-US"/>
              <a:t>TV: 4 hours per day</a:t>
            </a:r>
          </a:p>
          <a:p>
            <a:pPr lvl="1" eaLnBrk="1" hangingPunct="1"/>
            <a:r>
              <a:rPr lang="en-US"/>
              <a:t>Web: ??? hours per day</a:t>
            </a:r>
          </a:p>
          <a:p>
            <a:pPr eaLnBrk="1" hangingPunct="1"/>
            <a:r>
              <a:rPr lang="en-US"/>
              <a:t>Suppliers will post as many pages as consumers can consume (and no more)</a:t>
            </a:r>
          </a:p>
          <a:p>
            <a:pPr eaLnBrk="1" hangingPunct="1"/>
            <a:r>
              <a:rPr lang="en-US"/>
              <a:t>Size of Web: O(Consumers)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CA-076C-4893-9A71-4A14B3E1AA27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DE1A51-7924-054A-A6AC-7D0375DD57A3}" type="slidenum">
              <a:rPr lang="zh-CN" altLang="en-US">
                <a:ea typeface="宋体" charset="-122"/>
                <a:cs typeface="宋体" charset="-122"/>
              </a:rPr>
              <a:pPr/>
              <a:t>17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/>
              <a:t>How Big is the Web?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/>
              <a:t>Related questions come up in language  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How big is English?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Dictionary Marketing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Education (Testing of Vocabulary Size)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Psychology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Statistics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Linguistics 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Two Very Different Answers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Chomsky: language is infinite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Shannon: 1.25 bits per character</a:t>
            </a:r>
            <a:endParaRPr lang="en-US" sz="2400"/>
          </a:p>
        </p:txBody>
      </p:sp>
      <p:sp>
        <p:nvSpPr>
          <p:cNvPr id="130052" name="AutoShape 4"/>
          <p:cNvSpPr>
            <a:spLocks noChangeArrowheads="1"/>
          </p:cNvSpPr>
          <p:nvPr/>
        </p:nvSpPr>
        <p:spPr bwMode="auto">
          <a:xfrm>
            <a:off x="6324600" y="2209800"/>
            <a:ext cx="2667000" cy="762000"/>
          </a:xfrm>
          <a:prstGeom prst="wedgeRectCallout">
            <a:avLst>
              <a:gd name="adj1" fmla="val -113986"/>
              <a:gd name="adj2" fmla="val -208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How many words do people know?</a:t>
            </a:r>
          </a:p>
        </p:txBody>
      </p:sp>
      <p:sp>
        <p:nvSpPr>
          <p:cNvPr id="130053" name="AutoShape 5"/>
          <p:cNvSpPr>
            <a:spLocks noChangeArrowheads="1"/>
          </p:cNvSpPr>
          <p:nvPr/>
        </p:nvSpPr>
        <p:spPr bwMode="auto">
          <a:xfrm>
            <a:off x="6400800" y="4267200"/>
            <a:ext cx="2514600" cy="762000"/>
          </a:xfrm>
          <a:prstGeom prst="wedgeRectCallout">
            <a:avLst>
              <a:gd name="adj1" fmla="val 4421"/>
              <a:gd name="adj2" fmla="val -2027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What is a word?  Person?  Know?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9F35-C061-4983-A9D4-3F6750AE6830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/>
      <p:bldP spid="1300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5A5B7F-D610-9041-A8D3-969B0BED82FA}" type="slidenum">
              <a:rPr lang="zh-CN" altLang="en-US">
                <a:ea typeface="宋体" charset="-122"/>
                <a:cs typeface="宋体" charset="-122"/>
              </a:rPr>
              <a:pPr/>
              <a:t>18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/>
              <a:t>Chomskian Argument: </a:t>
            </a:r>
            <a:br>
              <a:rPr lang="en-US" sz="3600"/>
            </a:br>
            <a:r>
              <a:rPr lang="en-US" sz="3600"/>
              <a:t>Web is Infinite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One could write a malicious spider trap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hlinkClick r:id="rId3"/>
              </a:rPr>
              <a:t>http://successor.aspx?x=0</a:t>
            </a:r>
            <a:r>
              <a:rPr lang="en-US"/>
              <a:t> </a:t>
            </a:r>
            <a:r>
              <a:rPr lang="en-US">
                <a:sym typeface="Wingdings" charset="2"/>
              </a:rPr>
              <a:t> </a:t>
            </a:r>
            <a:r>
              <a:rPr lang="en-US">
                <a:hlinkClick r:id="rId4"/>
              </a:rPr>
              <a:t>http://successor.aspx?x=1</a:t>
            </a:r>
            <a:r>
              <a:rPr lang="en-US"/>
              <a:t> </a:t>
            </a:r>
            <a:r>
              <a:rPr lang="en-US">
                <a:sym typeface="Wingdings" charset="2"/>
              </a:rPr>
              <a:t></a:t>
            </a:r>
            <a:r>
              <a:rPr lang="en-US"/>
              <a:t> </a:t>
            </a:r>
            <a:r>
              <a:rPr lang="en-US">
                <a:hlinkClick r:id="rId5"/>
              </a:rPr>
              <a:t>http://successor.aspx?x=2</a:t>
            </a:r>
            <a:endParaRPr lang="en-US"/>
          </a:p>
          <a:p>
            <a:pPr eaLnBrk="1" hangingPunct="1">
              <a:lnSpc>
                <a:spcPct val="90000"/>
              </a:lnSpc>
            </a:pPr>
            <a:r>
              <a:rPr lang="en-US"/>
              <a:t>Not just academic exercise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Web is full of benign examples like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hlinkClick r:id="rId6"/>
              </a:rPr>
              <a:t>http://calendar.duke.edu/</a:t>
            </a:r>
            <a:endParaRPr lang="en-US"/>
          </a:p>
          <a:p>
            <a:pPr lvl="1" eaLnBrk="1" hangingPunct="1">
              <a:lnSpc>
                <a:spcPct val="90000"/>
              </a:lnSpc>
            </a:pPr>
            <a:r>
              <a:rPr lang="en-US"/>
              <a:t>Infinitely many months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Each month has a link to the next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03D2-39E2-4B99-B7DA-5ECFA6DBBABB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750940-78D9-DD45-A33B-B63CE7771858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858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/>
              <a:t>How </a:t>
            </a:r>
            <a:r>
              <a:rPr lang="en-US" sz="66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Big</a:t>
            </a:r>
            <a:r>
              <a:rPr lang="en-US" sz="5400" b="1"/>
              <a:t> </a:t>
            </a:r>
            <a:r>
              <a:rPr lang="en-US" sz="4800"/>
              <a:t>is the Web?</a:t>
            </a:r>
            <a:r>
              <a:rPr lang="en-US" sz="3200"/>
              <a:t> </a:t>
            </a:r>
            <a:br>
              <a:rPr lang="en-US" sz="3200"/>
            </a:br>
            <a:r>
              <a:rPr lang="en-US"/>
              <a:t>5B?  20B?  More?  Less?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57400"/>
            <a:ext cx="4038600" cy="4373563"/>
          </a:xfrm>
        </p:spPr>
        <p:txBody>
          <a:bodyPr/>
          <a:lstStyle/>
          <a:p>
            <a:pPr eaLnBrk="1" hangingPunct="1"/>
            <a:r>
              <a:rPr lang="en-US" sz="2800"/>
              <a:t>More (Chomsky)</a:t>
            </a:r>
          </a:p>
          <a:p>
            <a:pPr lvl="1" eaLnBrk="1" hangingPunct="1"/>
            <a:r>
              <a:rPr lang="en-US" sz="2400">
                <a:hlinkClick r:id="rId3"/>
              </a:rPr>
              <a:t>http://successor?x=0</a:t>
            </a:r>
            <a:endParaRPr lang="en-US" sz="2400"/>
          </a:p>
          <a:p>
            <a:pPr eaLnBrk="1" hangingPunct="1"/>
            <a:r>
              <a:rPr lang="en-US" sz="2800"/>
              <a:t>Less (Shannon)</a:t>
            </a:r>
          </a:p>
        </p:txBody>
      </p:sp>
      <p:graphicFrame>
        <p:nvGraphicFramePr>
          <p:cNvPr id="64516" name="Group 4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5"/>
        </p:xfrm>
        <a:graphic>
          <a:graphicData uri="http://schemas.openxmlformats.org/drawingml/2006/table">
            <a:tbl>
              <a:tblPr/>
              <a:tblGrid>
                <a:gridCol w="2232025"/>
                <a:gridCol w="1806575"/>
              </a:tblGrid>
              <a:tr h="105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Entropy (H)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21.1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  <a:sym typeface="Wingdings" charset="2"/>
                        </a:rPr>
                        <a:t> 22.9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  <a:sym typeface="Wingdings" charset="2"/>
                        </a:rPr>
                        <a:t> 22.4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  <a:sym typeface="Wingdings" charset="2"/>
                        </a:rPr>
                        <a:t> 22.6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23.9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26.0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Three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27.2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9A5"/>
                    </a:solidFill>
                  </a:tcPr>
                </a:tc>
              </a:tr>
            </a:tbl>
          </a:graphicData>
        </a:graphic>
      </p:graphicFrame>
      <p:sp>
        <p:nvSpPr>
          <p:cNvPr id="19478" name="Rectangle 28"/>
          <p:cNvSpPr>
            <a:spLocks noChangeArrowheads="1"/>
          </p:cNvSpPr>
          <p:nvPr/>
        </p:nvSpPr>
        <p:spPr bwMode="auto">
          <a:xfrm>
            <a:off x="4038600" y="4114800"/>
            <a:ext cx="48006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>
            <a:off x="6553200" y="4876800"/>
            <a:ext cx="1905000" cy="914400"/>
          </a:xfrm>
          <a:prstGeom prst="wedgeRectCallout">
            <a:avLst>
              <a:gd name="adj1" fmla="val 19667"/>
              <a:gd name="adj2" fmla="val -1229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Millions</a:t>
            </a:r>
          </a:p>
          <a:p>
            <a:pPr algn="ctr"/>
            <a:r>
              <a:rPr lang="en-US" sz="2400"/>
              <a:t>(not Billions)</a:t>
            </a: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>
            <a:off x="3886200" y="1743075"/>
            <a:ext cx="2667000" cy="830263"/>
          </a:xfrm>
          <a:prstGeom prst="wedgeRectCallout">
            <a:avLst>
              <a:gd name="adj1" fmla="val 35713"/>
              <a:gd name="adj2" fmla="val 7572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MSN Search Log</a:t>
            </a:r>
          </a:p>
          <a:p>
            <a:pPr algn="ctr"/>
            <a:r>
              <a:rPr lang="en-US" sz="2400"/>
              <a:t>1 month </a:t>
            </a:r>
            <a:r>
              <a:rPr lang="en-US" sz="2400">
                <a:sym typeface="Wingdings" charset="2"/>
              </a:rPr>
              <a:t> </a:t>
            </a:r>
            <a:r>
              <a:rPr lang="en-US" sz="2400">
                <a:solidFill>
                  <a:srgbClr val="FF0000"/>
                </a:solidFill>
                <a:sym typeface="Wingdings" charset="2"/>
              </a:rPr>
              <a:t>x18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>
            <a:off x="2971800" y="5181600"/>
            <a:ext cx="2819400" cy="914400"/>
          </a:xfrm>
          <a:prstGeom prst="wedgeRectCallout">
            <a:avLst>
              <a:gd name="adj1" fmla="val 70440"/>
              <a:gd name="adj2" fmla="val -3576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Cluster in Cloud </a:t>
            </a:r>
            <a:r>
              <a:rPr lang="en-US" sz="2400">
                <a:sym typeface="Wingdings" charset="2"/>
              </a:rPr>
              <a:t> Desktop  Flash</a:t>
            </a:r>
            <a:endParaRPr lang="en-US" sz="2400"/>
          </a:p>
        </p:txBody>
      </p:sp>
      <p:sp>
        <p:nvSpPr>
          <p:cNvPr id="64544" name="AutoShape 32"/>
          <p:cNvSpPr>
            <a:spLocks noChangeArrowheads="1"/>
          </p:cNvSpPr>
          <p:nvPr/>
        </p:nvSpPr>
        <p:spPr bwMode="auto">
          <a:xfrm>
            <a:off x="152400" y="3886200"/>
            <a:ext cx="2971800" cy="914400"/>
          </a:xfrm>
          <a:prstGeom prst="wedgeRectCallout">
            <a:avLst>
              <a:gd name="adj1" fmla="val 43056"/>
              <a:gd name="adj2" fmla="val 8402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Comp Ctr ($$$$) </a:t>
            </a:r>
            <a:r>
              <a:rPr lang="en-US" sz="2400">
                <a:sym typeface="Wingdings" charset="2"/>
              </a:rPr>
              <a:t> Walk in the Park ($)</a:t>
            </a:r>
            <a:endParaRPr lang="en-US" sz="2400"/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3276600" y="3657600"/>
            <a:ext cx="2667000" cy="831850"/>
          </a:xfrm>
          <a:prstGeom prst="wedgeRectCallout">
            <a:avLst>
              <a:gd name="adj1" fmla="val -47560"/>
              <a:gd name="adj2" fmla="val -740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More Practical Answer</a:t>
            </a:r>
          </a:p>
        </p:txBody>
      </p:sp>
      <p:pic>
        <p:nvPicPr>
          <p:cNvPr id="64546" name="Picture 34" descr="MCj0397434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11738"/>
            <a:ext cx="182562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47" name="Picture 35" descr="MPj0402748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620000" y="2514600"/>
            <a:ext cx="1143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0" y="2133600"/>
            <a:ext cx="11430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9325-6388-422E-A433-9D75262DD7F6}" type="datetime1">
              <a:rPr lang="en-US" altLang="zh-CN" smtClean="0"/>
              <a:pPr/>
              <a:t>7/6/10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6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500"/>
                                        <p:tgtEl>
                                          <p:spTgt spid="6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1" dur="5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9" grpId="0" animBg="1"/>
      <p:bldP spid="64542" grpId="0" animBg="1"/>
      <p:bldP spid="64543" grpId="0" animBg="1"/>
      <p:bldP spid="64544" grpId="0" animBg="1"/>
      <p:bldP spid="64545" grpId="0" animBg="1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12171-37E8-4163-B6BF-C9BA92EE48C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E580-58F8-D143-A1F7-ACB407ECC824}" type="slidenum">
              <a:rPr lang="en-US"/>
              <a:pPr/>
              <a:t>2</a:t>
            </a:fld>
            <a:endParaRPr 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“</a:t>
            </a:r>
            <a:r>
              <a:rPr lang="en-US" sz="4000" i="1"/>
              <a:t>It never pays to think until you’ve run out of data</a:t>
            </a:r>
            <a:r>
              <a:rPr lang="en-US" sz="4000"/>
              <a:t>” – Eric Brill</a:t>
            </a:r>
          </a:p>
        </p:txBody>
      </p:sp>
      <p:pic>
        <p:nvPicPr>
          <p:cNvPr id="141315" name="Picture 3" descr="Figure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5400" y="1371600"/>
            <a:ext cx="6324600" cy="5059363"/>
          </a:xfrm>
          <a:noFill/>
          <a:ln/>
        </p:spPr>
      </p:pic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1828800" y="1828800"/>
            <a:ext cx="5084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Times New Roman" charset="0"/>
              </a:rPr>
              <a:t>Banko &amp; Brill:  Mitigating the Paucity-of-Data Problem (HLT 2001)</a:t>
            </a:r>
          </a:p>
        </p:txBody>
      </p:sp>
      <p:sp>
        <p:nvSpPr>
          <p:cNvPr id="141317" name="AutoShape 5"/>
          <p:cNvSpPr>
            <a:spLocks noChangeArrowheads="1"/>
          </p:cNvSpPr>
          <p:nvPr/>
        </p:nvSpPr>
        <p:spPr bwMode="auto">
          <a:xfrm>
            <a:off x="1447800" y="5257800"/>
            <a:ext cx="6172200" cy="1222375"/>
          </a:xfrm>
          <a:prstGeom prst="cloudCallout">
            <a:avLst>
              <a:gd name="adj1" fmla="val -1259"/>
              <a:gd name="adj2" fmla="val -153245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Fire everybody and </a:t>
            </a:r>
          </a:p>
          <a:p>
            <a:pPr algn="ctr"/>
            <a:r>
              <a:rPr lang="en-US" sz="2400" b="1">
                <a:solidFill>
                  <a:srgbClr val="FFFF00"/>
                </a:solidFill>
              </a:rPr>
              <a:t>spend the money on data</a:t>
            </a:r>
          </a:p>
        </p:txBody>
      </p:sp>
      <p:sp>
        <p:nvSpPr>
          <p:cNvPr id="141318" name="AutoShape 6"/>
          <p:cNvSpPr>
            <a:spLocks noChangeArrowheads="1"/>
          </p:cNvSpPr>
          <p:nvPr/>
        </p:nvSpPr>
        <p:spPr bwMode="auto">
          <a:xfrm>
            <a:off x="7010400" y="3314700"/>
            <a:ext cx="1371600" cy="1569660"/>
          </a:xfrm>
          <a:prstGeom prst="wedgeRectCallout">
            <a:avLst>
              <a:gd name="adj1" fmla="val -116974"/>
              <a:gd name="adj2" fmla="val -5180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 smtClean="0"/>
              <a:t>There is no data like more data</a:t>
            </a:r>
            <a:endParaRPr lang="en-US" sz="2400" i="1" dirty="0"/>
          </a:p>
        </p:txBody>
      </p:sp>
      <p:sp>
        <p:nvSpPr>
          <p:cNvPr id="141319" name="AutoShape 7"/>
          <p:cNvSpPr>
            <a:spLocks noChangeArrowheads="1"/>
          </p:cNvSpPr>
          <p:nvPr/>
        </p:nvSpPr>
        <p:spPr bwMode="auto">
          <a:xfrm>
            <a:off x="228600" y="2438400"/>
            <a:ext cx="2362200" cy="831850"/>
          </a:xfrm>
          <a:prstGeom prst="wedgeRectCallout">
            <a:avLst>
              <a:gd name="adj1" fmla="val 54435"/>
              <a:gd name="adj2" fmla="val 893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No consistently</a:t>
            </a:r>
          </a:p>
          <a:p>
            <a:pPr algn="ctr"/>
            <a:r>
              <a:rPr lang="en-US" sz="2400"/>
              <a:t>best learner</a:t>
            </a:r>
          </a:p>
        </p:txBody>
      </p:sp>
      <p:sp>
        <p:nvSpPr>
          <p:cNvPr id="141320" name="AutoShape 8"/>
          <p:cNvSpPr>
            <a:spLocks noChangeArrowheads="1"/>
          </p:cNvSpPr>
          <p:nvPr/>
        </p:nvSpPr>
        <p:spPr bwMode="auto">
          <a:xfrm rot="16200000">
            <a:off x="7091363" y="4716462"/>
            <a:ext cx="3505200" cy="466725"/>
          </a:xfrm>
          <a:prstGeom prst="wedgeRectCallout">
            <a:avLst>
              <a:gd name="adj1" fmla="val -20972"/>
              <a:gd name="adj2" fmla="val -25442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Quoted out of context</a:t>
            </a:r>
          </a:p>
        </p:txBody>
      </p:sp>
      <p:sp>
        <p:nvSpPr>
          <p:cNvPr id="141321" name="AutoShape 9"/>
          <p:cNvSpPr>
            <a:spLocks noChangeArrowheads="1"/>
          </p:cNvSpPr>
          <p:nvPr/>
        </p:nvSpPr>
        <p:spPr bwMode="auto">
          <a:xfrm>
            <a:off x="2438400" y="1447800"/>
            <a:ext cx="6477000" cy="831850"/>
          </a:xfrm>
          <a:prstGeom prst="wedgeRectCallout">
            <a:avLst>
              <a:gd name="adj1" fmla="val -12255"/>
              <a:gd name="adj2" fmla="val 9503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Moore’s Law Constant:</a:t>
            </a:r>
          </a:p>
          <a:p>
            <a:pPr algn="ctr"/>
            <a:r>
              <a:rPr lang="en-US" sz="2400"/>
              <a:t>Data Collection Rates </a:t>
            </a:r>
            <a:r>
              <a:rPr lang="en-US" sz="2400">
                <a:sym typeface="Wingdings" charset="2"/>
              </a:rPr>
              <a:t> Improvement Rates </a:t>
            </a:r>
            <a:endParaRPr lang="en-US" sz="2400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781800" y="2366227"/>
            <a:ext cx="1752600" cy="830997"/>
          </a:xfrm>
          <a:prstGeom prst="wedgeRectCallout">
            <a:avLst>
              <a:gd name="adj1" fmla="val -62369"/>
              <a:gd name="adj2" fmla="val -5223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/>
              <a:t>1000x per decade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 animBg="1"/>
      <p:bldP spid="141318" grpId="0" animBg="1"/>
      <p:bldP spid="141319" grpId="0" animBg="1"/>
      <p:bldP spid="141320" grpId="0" animBg="1"/>
      <p:bldP spid="14132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5BE61C-3708-FD43-8B1E-95658BA5E7A0}" type="slidenum">
              <a:rPr lang="zh-CN" altLang="en-US">
                <a:ea typeface="宋体" charset="-122"/>
                <a:cs typeface="宋体" charset="-122"/>
              </a:rPr>
              <a:pPr/>
              <a:t>20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Entropy (H)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 </a:t>
            </a:r>
            <a:endParaRPr lang="en-US" dirty="0" smtClean="0"/>
          </a:p>
          <a:p>
            <a:pPr lvl="1" eaLnBrk="1" hangingPunct="1"/>
            <a:r>
              <a:rPr lang="en-US" dirty="0" smtClean="0"/>
              <a:t>Size </a:t>
            </a:r>
            <a:r>
              <a:rPr lang="en-US" dirty="0"/>
              <a:t>of search space; difficulty of a task</a:t>
            </a:r>
          </a:p>
          <a:p>
            <a:pPr eaLnBrk="1" hangingPunct="1"/>
            <a:r>
              <a:rPr lang="en-US" dirty="0"/>
              <a:t>H = 20 </a:t>
            </a:r>
            <a:r>
              <a:rPr lang="en-US" dirty="0" err="1">
                <a:sym typeface="Wingdings" charset="2"/>
              </a:rPr>
              <a:t></a:t>
            </a:r>
            <a:r>
              <a:rPr lang="en-US" dirty="0"/>
              <a:t> 1 million items distributed uniformly</a:t>
            </a:r>
          </a:p>
          <a:p>
            <a:pPr eaLnBrk="1" hangingPunct="1"/>
            <a:r>
              <a:rPr lang="en-US" dirty="0"/>
              <a:t>Powerful tool for sizing challenges and opportunities  </a:t>
            </a:r>
          </a:p>
          <a:p>
            <a:pPr lvl="1" eaLnBrk="1" hangingPunct="1"/>
            <a:r>
              <a:rPr lang="en-US" dirty="0"/>
              <a:t>How hard is search?  </a:t>
            </a:r>
          </a:p>
          <a:p>
            <a:pPr lvl="1" eaLnBrk="1" hangingPunct="1"/>
            <a:r>
              <a:rPr lang="en-US" dirty="0"/>
              <a:t>How much does personalization help?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758825" y="1600200"/>
          <a:ext cx="3449638" cy="715962"/>
        </p:xfrm>
        <a:graphic>
          <a:graphicData uri="http://schemas.openxmlformats.org/presentationml/2006/ole">
            <p:oleObj spid="_x0000_s81922" name="Equation" r:id="rId4" imgW="1650960" imgH="342720" progId="Equation.3">
              <p:embed/>
            </p:oleObj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32D8-3376-4DAA-8E2F-C92DBEDBC9A8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622680-FD2F-0E40-AD67-3A5818F3CFEA}" type="slidenum">
              <a:rPr lang="zh-CN" altLang="en-US"/>
              <a:pPr/>
              <a:t>21</a:t>
            </a:fld>
            <a:endParaRPr lang="en-US" altLang="zh-CN"/>
          </a:p>
        </p:txBody>
      </p:sp>
      <p:sp>
        <p:nvSpPr>
          <p:cNvPr id="20483" name="Rectangle 9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How Hard Is Search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Millions, not Billions</a:t>
            </a:r>
            <a:endParaRPr lang="en-US" dirty="0"/>
          </a:p>
        </p:txBody>
      </p:sp>
      <p:sp>
        <p:nvSpPr>
          <p:cNvPr id="54367" name="Rectangle 9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/>
              <a:t>Traditional Search</a:t>
            </a:r>
          </a:p>
          <a:p>
            <a:pPr lvl="1" eaLnBrk="1" hangingPunct="1"/>
            <a:r>
              <a:rPr lang="en-US" sz="2400"/>
              <a:t>H(URL | Query)</a:t>
            </a:r>
          </a:p>
          <a:p>
            <a:pPr lvl="1" eaLnBrk="1" hangingPunct="1"/>
            <a:r>
              <a:rPr lang="en-US" sz="2400"/>
              <a:t>2.8 (= 23.9 – 21.1)</a:t>
            </a:r>
          </a:p>
          <a:p>
            <a:pPr eaLnBrk="1" hangingPunct="1"/>
            <a:r>
              <a:rPr lang="en-US" sz="2800"/>
              <a:t>Personalized Search</a:t>
            </a:r>
          </a:p>
          <a:p>
            <a:pPr lvl="1" eaLnBrk="1" hangingPunct="1"/>
            <a:r>
              <a:rPr lang="en-US" sz="2400"/>
              <a:t>H(URL | Query, </a:t>
            </a:r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IP</a:t>
            </a:r>
            <a:r>
              <a:rPr lang="en-US" sz="2400"/>
              <a:t>)</a:t>
            </a:r>
          </a:p>
          <a:p>
            <a:pPr lvl="1" eaLnBrk="1" hangingPunct="1"/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1.2</a:t>
            </a:r>
            <a:r>
              <a:rPr lang="en-US" sz="2400"/>
              <a:t> (= 27.2 – 26.0)</a:t>
            </a:r>
          </a:p>
        </p:txBody>
      </p:sp>
      <p:graphicFrame>
        <p:nvGraphicFramePr>
          <p:cNvPr id="54383" name="Group 111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5"/>
        </p:xfrm>
        <a:graphic>
          <a:graphicData uri="http://schemas.openxmlformats.org/drawingml/2006/table">
            <a:tbl>
              <a:tblPr/>
              <a:tblGrid>
                <a:gridCol w="2232025"/>
                <a:gridCol w="1806575"/>
              </a:tblGrid>
              <a:tr h="105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Entropy (H)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21.1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23.9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26.0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Three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27.2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9A5"/>
                    </a:solidFill>
                  </a:tcPr>
                </a:tc>
              </a:tr>
            </a:tbl>
          </a:graphicData>
        </a:graphic>
      </p:graphicFrame>
      <p:sp>
        <p:nvSpPr>
          <p:cNvPr id="54385" name="AutoShape 113"/>
          <p:cNvSpPr>
            <a:spLocks noChangeArrowheads="1"/>
          </p:cNvSpPr>
          <p:nvPr/>
        </p:nvSpPr>
        <p:spPr bwMode="auto">
          <a:xfrm>
            <a:off x="457200" y="5562600"/>
            <a:ext cx="2362200" cy="831850"/>
          </a:xfrm>
          <a:prstGeom prst="wedgeRectCallout">
            <a:avLst>
              <a:gd name="adj1" fmla="val -12634"/>
              <a:gd name="adj2" fmla="val -18969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Personalization cuts H in Half!</a:t>
            </a:r>
          </a:p>
        </p:txBody>
      </p:sp>
      <p:sp>
        <p:nvSpPr>
          <p:cNvPr id="54386" name="Rectangle 114"/>
          <p:cNvSpPr>
            <a:spLocks noChangeArrowheads="1"/>
          </p:cNvSpPr>
          <p:nvPr/>
        </p:nvSpPr>
        <p:spPr bwMode="auto">
          <a:xfrm>
            <a:off x="4953000" y="4114800"/>
            <a:ext cx="38862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387" name="Picture 115" descr="MCj0425800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419600"/>
            <a:ext cx="1795463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88" name="Oval 116"/>
          <p:cNvSpPr>
            <a:spLocks noChangeArrowheads="1"/>
          </p:cNvSpPr>
          <p:nvPr/>
        </p:nvSpPr>
        <p:spPr bwMode="auto">
          <a:xfrm>
            <a:off x="7086600" y="4114800"/>
            <a:ext cx="1295400" cy="1524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8788-E750-486D-B3C0-D5C29B8F4F24}" type="datetime1">
              <a:rPr lang="en-US" altLang="zh-CN" smtClean="0"/>
              <a:pPr/>
              <a:t>7/6/10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5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5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5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85" grpId="0" animBg="1"/>
      <p:bldP spid="54386" grpId="0" animBg="1"/>
      <p:bldP spid="5438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C38C6C-CEFD-DC43-A017-A80B0E5F6499}" type="slidenum">
              <a:rPr lang="zh-CN" altLang="en-US"/>
              <a:pPr/>
              <a:t>22</a:t>
            </a:fld>
            <a:endParaRPr lang="en-US" altLang="zh-CN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/>
              <a:t>How Hard are Query Suggestions?</a:t>
            </a:r>
            <a:br>
              <a:rPr lang="en-US"/>
            </a:br>
            <a:r>
              <a:rPr lang="en-US" sz="2800"/>
              <a:t>The Wild Thing?   </a:t>
            </a:r>
            <a:r>
              <a:rPr lang="en-US" sz="2800">
                <a:solidFill>
                  <a:schemeClr val="tx1"/>
                </a:solidFill>
              </a:rPr>
              <a:t>C* Rice </a:t>
            </a:r>
            <a:r>
              <a:rPr lang="en-US" sz="2800">
                <a:solidFill>
                  <a:schemeClr val="tx1"/>
                </a:solidFill>
                <a:sym typeface="Wingdings" charset="2"/>
              </a:rPr>
              <a:t> </a:t>
            </a:r>
            <a:r>
              <a:rPr lang="en-US" sz="2800">
                <a:solidFill>
                  <a:schemeClr val="tx1"/>
                </a:solidFill>
              </a:rPr>
              <a:t>Condoleezza Rice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pPr eaLnBrk="1" hangingPunct="1"/>
            <a:r>
              <a:rPr lang="en-US" sz="2800"/>
              <a:t>Traditional Suggestions</a:t>
            </a:r>
          </a:p>
          <a:p>
            <a:pPr lvl="1" eaLnBrk="1" hangingPunct="1"/>
            <a:r>
              <a:rPr lang="en-US" sz="2400"/>
              <a:t>H(Query)</a:t>
            </a:r>
          </a:p>
          <a:p>
            <a:pPr lvl="1" eaLnBrk="1" hangingPunct="1"/>
            <a:r>
              <a:rPr lang="en-US" sz="2400"/>
              <a:t>21 bits</a:t>
            </a:r>
          </a:p>
          <a:p>
            <a:pPr eaLnBrk="1" hangingPunct="1"/>
            <a:r>
              <a:rPr lang="en-US" sz="2800"/>
              <a:t>Personalized</a:t>
            </a:r>
          </a:p>
          <a:p>
            <a:pPr lvl="1" eaLnBrk="1" hangingPunct="1"/>
            <a:r>
              <a:rPr lang="en-US" sz="2400"/>
              <a:t>H(Query | </a:t>
            </a:r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IP</a:t>
            </a:r>
            <a:r>
              <a:rPr lang="en-US" sz="2400"/>
              <a:t>)</a:t>
            </a:r>
          </a:p>
          <a:p>
            <a:pPr lvl="1" eaLnBrk="1" hangingPunct="1"/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  <a:r>
              <a:rPr lang="en-US" sz="2400"/>
              <a:t> bits (= 26 – 21)</a:t>
            </a:r>
          </a:p>
        </p:txBody>
      </p:sp>
      <p:graphicFrame>
        <p:nvGraphicFramePr>
          <p:cNvPr id="63492" name="Group 4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5"/>
        </p:xfrm>
        <a:graphic>
          <a:graphicData uri="http://schemas.openxmlformats.org/drawingml/2006/table">
            <a:tbl>
              <a:tblPr/>
              <a:tblGrid>
                <a:gridCol w="2232025"/>
                <a:gridCol w="1806575"/>
              </a:tblGrid>
              <a:tr h="1050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Entropy (H)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21.1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22.1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C5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IP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23.9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URL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26.0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But Query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EAB4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All Three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27.2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宋体" charset="-12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9A5"/>
                    </a:solidFill>
                  </a:tcPr>
                </a:tc>
              </a:tr>
            </a:tbl>
          </a:graphicData>
        </a:graphic>
      </p:graphicFrame>
      <p:sp>
        <p:nvSpPr>
          <p:cNvPr id="63517" name="AutoShape 29"/>
          <p:cNvSpPr>
            <a:spLocks noChangeArrowheads="1"/>
          </p:cNvSpPr>
          <p:nvPr/>
        </p:nvSpPr>
        <p:spPr bwMode="auto">
          <a:xfrm>
            <a:off x="457200" y="5562600"/>
            <a:ext cx="2362200" cy="831850"/>
          </a:xfrm>
          <a:prstGeom prst="wedgeRectCallout">
            <a:avLst>
              <a:gd name="adj1" fmla="val -12634"/>
              <a:gd name="adj2" fmla="val -18969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Personalization cuts H in Half!</a:t>
            </a:r>
          </a:p>
        </p:txBody>
      </p:sp>
      <p:sp>
        <p:nvSpPr>
          <p:cNvPr id="63518" name="AutoShape 30"/>
          <p:cNvSpPr>
            <a:spLocks noChangeArrowheads="1"/>
          </p:cNvSpPr>
          <p:nvPr/>
        </p:nvSpPr>
        <p:spPr bwMode="auto">
          <a:xfrm>
            <a:off x="3352800" y="5791200"/>
            <a:ext cx="1295400" cy="466725"/>
          </a:xfrm>
          <a:prstGeom prst="wedgeRectCallout">
            <a:avLst>
              <a:gd name="adj1" fmla="val -80759"/>
              <a:gd name="adj2" fmla="val -1496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Twice</a:t>
            </a:r>
          </a:p>
        </p:txBody>
      </p:sp>
      <p:pic>
        <p:nvPicPr>
          <p:cNvPr id="63519" name="Picture 31" descr="MCj0297941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446338"/>
            <a:ext cx="11969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1093-9320-47C8-B78D-9C8FA1A11DBA}" type="datetime1">
              <a:rPr lang="en-US" altLang="zh-CN" smtClean="0"/>
              <a:pPr/>
              <a:t>7/6/10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6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7" grpId="0" animBg="1"/>
      <p:bldP spid="635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0E93AC-6F6A-C945-98E7-1020254E27C9}" type="slidenum">
              <a:rPr lang="zh-CN" altLang="en-US">
                <a:ea typeface="宋体" charset="-122"/>
                <a:cs typeface="宋体" charset="-122"/>
              </a:rPr>
              <a:pPr/>
              <a:t>23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/>
              <a:t>Personalization with Backoff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/>
              <a:t>Ambiguous query: MSG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u="sng"/>
              <a:t>M</a:t>
            </a:r>
            <a:r>
              <a:rPr lang="en-US" sz="2400"/>
              <a:t>adison </a:t>
            </a:r>
            <a:r>
              <a:rPr lang="en-US" sz="2400" u="sng"/>
              <a:t>S</a:t>
            </a:r>
            <a:r>
              <a:rPr lang="en-US" sz="2400"/>
              <a:t>quare </a:t>
            </a:r>
            <a:r>
              <a:rPr lang="en-US" sz="2400" u="sng"/>
              <a:t>G</a:t>
            </a:r>
            <a:r>
              <a:rPr lang="en-US" sz="2400"/>
              <a:t>arden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u="sng"/>
              <a:t>M</a:t>
            </a:r>
            <a:r>
              <a:rPr lang="en-US" sz="2400"/>
              <a:t>ono</a:t>
            </a:r>
            <a:r>
              <a:rPr lang="en-US" sz="2400" u="sng"/>
              <a:t>s</a:t>
            </a:r>
            <a:r>
              <a:rPr lang="en-US" sz="2400"/>
              <a:t>odium </a:t>
            </a:r>
            <a:r>
              <a:rPr lang="en-US" sz="2400" u="sng"/>
              <a:t>G</a:t>
            </a:r>
            <a:r>
              <a:rPr lang="en-US" sz="2400"/>
              <a:t>lutamate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/>
              <a:t>Disambiguate based on user’s prior clicks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/>
              <a:t>When we don’t have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Backoff to classes of users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/>
              <a:t>Proof of Concept: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Classes defined by IP addresses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/>
              <a:t>Better: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Market Segmentation (Demographics)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Collaborative Filtering (Other users who click like me)</a:t>
            </a:r>
          </a:p>
        </p:txBody>
      </p:sp>
      <p:pic>
        <p:nvPicPr>
          <p:cNvPr id="69636" name="Picture 4" descr="MCBL00554_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47800"/>
            <a:ext cx="17764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MCj035141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1219200"/>
            <a:ext cx="12922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601C-88B0-49C1-A5A6-B26D54ED8C4B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F07DCB-F57E-E044-A33C-E053E8E63BAB}" type="slidenum">
              <a:rPr lang="zh-CN" altLang="en-US">
                <a:ea typeface="宋体" charset="-122"/>
                <a:cs typeface="宋体" charset="-122"/>
              </a:rPr>
              <a:pPr/>
              <a:t>24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cs typeface="宋体" charset="-122"/>
              </a:rPr>
              <a:t>Conclusions: Millions (not Billions)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82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CN" sz="2800">
                <a:cs typeface="宋体" charset="-122"/>
              </a:rPr>
              <a:t>How Big is the Web?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  <a:sym typeface="Wingdings" charset="2"/>
              </a:rPr>
              <a:t>Upper bound: O(Population)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CN" sz="2000">
                <a:ea typeface="宋体" charset="-122"/>
                <a:cs typeface="宋体" charset="-122"/>
                <a:sym typeface="Wingdings" charset="2"/>
              </a:rPr>
              <a:t>Not Billions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CN" sz="2000">
                <a:ea typeface="宋体" charset="-122"/>
                <a:cs typeface="宋体" charset="-122"/>
                <a:sym typeface="Wingdings" charset="2"/>
              </a:rPr>
              <a:t>Not Infinite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800">
                <a:cs typeface="宋体" charset="-122"/>
              </a:rPr>
              <a:t>Shannon &gt;&gt; Chomsky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</a:rPr>
              <a:t>How hard is search?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</a:rPr>
              <a:t>Query Suggestions?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>
                <a:ea typeface="宋体" charset="-122"/>
                <a:cs typeface="宋体" charset="-122"/>
              </a:rPr>
              <a:t>Personalization?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800">
                <a:cs typeface="宋体" charset="-122"/>
              </a:rPr>
              <a:t>Cluster in Cloud ($$$$) </a:t>
            </a:r>
            <a:r>
              <a:rPr lang="en-US" altLang="zh-CN" sz="2800">
                <a:cs typeface="宋体" charset="-122"/>
                <a:sym typeface="Wingdings" charset="2"/>
              </a:rPr>
              <a:t> Walk-in-the-Park ($)</a:t>
            </a: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6172200" y="3048000"/>
            <a:ext cx="2133600" cy="711200"/>
          </a:xfrm>
          <a:prstGeom prst="wedgeRectCallout">
            <a:avLst>
              <a:gd name="adj1" fmla="val -112056"/>
              <a:gd name="adj2" fmla="val 2410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Entropy is a great hammer</a:t>
            </a:r>
            <a:endParaRPr lang="en-US" sz="2000" baseline="-250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4C8AE-813A-4A91-A5A1-162DAC395F3A}" type="datetime1">
              <a:rPr lang="en-US" smtClean="0"/>
              <a:pPr/>
              <a:t>7/6/10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DDI Approach to Features: </a:t>
            </a:r>
            <a:br>
              <a:rPr lang="en-US" dirty="0" smtClean="0"/>
            </a:br>
            <a:r>
              <a:rPr lang="en-US" dirty="0" smtClean="0"/>
              <a:t>Don’t Do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25 years ago, the IBM Speech Group tossed a bomb shell</a:t>
            </a:r>
          </a:p>
          <a:p>
            <a:pPr lvl="1"/>
            <a:r>
              <a:rPr lang="en-US" i="1" dirty="0" smtClean="0"/>
              <a:t>There is no data like more data </a:t>
            </a:r>
            <a:r>
              <a:rPr lang="en-US" dirty="0" smtClean="0"/>
              <a:t>(Mercer, 1985)</a:t>
            </a:r>
            <a:endParaRPr lang="en-US" dirty="0" smtClean="0"/>
          </a:p>
          <a:p>
            <a:pPr lvl="1"/>
            <a:r>
              <a:rPr lang="en-US" dirty="0" smtClean="0"/>
              <a:t>DDI: More </a:t>
            </a:r>
            <a:r>
              <a:rPr lang="en-US" dirty="0" smtClean="0"/>
              <a:t>data &gt;&gt; thinking (algorithms, features, etc.)</a:t>
            </a:r>
            <a:endParaRPr lang="en-US" dirty="0" smtClean="0"/>
          </a:p>
          <a:p>
            <a:r>
              <a:rPr lang="en-US" dirty="0" smtClean="0"/>
              <a:t>15 years ago, Web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More data (so no need to think)</a:t>
            </a:r>
          </a:p>
          <a:p>
            <a:pPr lvl="1"/>
            <a:r>
              <a:rPr lang="en-US" dirty="0" smtClean="0">
                <a:sym typeface="Wingdings"/>
              </a:rPr>
              <a:t>But although the </a:t>
            </a:r>
            <a:r>
              <a:rPr lang="en-US" dirty="0" smtClean="0">
                <a:sym typeface="Wingdings"/>
              </a:rPr>
              <a:t>Web is </a:t>
            </a:r>
            <a:r>
              <a:rPr lang="en-US" dirty="0" smtClean="0"/>
              <a:t>Large, it isn’t that large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Solitaire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 Multi-Player Game</a:t>
            </a:r>
          </a:p>
          <a:p>
            <a:pPr lvl="2"/>
            <a:r>
              <a:rPr lang="en-US" dirty="0" smtClean="0">
                <a:sym typeface="Wingdings"/>
              </a:rPr>
              <a:t>Authors, Users, Advertisers, Spammers</a:t>
            </a:r>
          </a:p>
          <a:p>
            <a:pPr lvl="2"/>
            <a:r>
              <a:rPr lang="en-US" dirty="0" smtClean="0">
                <a:sym typeface="Wingdings"/>
              </a:rPr>
              <a:t>Features about Readers &gt;&gt; Features about Writers (</a:t>
            </a:r>
            <a:r>
              <a:rPr lang="en-US" dirty="0" err="1" smtClean="0">
                <a:sym typeface="Wingdings"/>
              </a:rPr>
              <a:t>tf</a:t>
            </a:r>
            <a:r>
              <a:rPr lang="en-US" dirty="0" smtClean="0">
                <a:sym typeface="Wingdings"/>
              </a:rPr>
              <a:t>, IDF, Page Rank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Learning to Rank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Pro-features (Anti-DDI)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/>
              <a:t>Recent </a:t>
            </a:r>
            <a:r>
              <a:rPr lang="en-US" dirty="0" smtClean="0"/>
              <a:t>return to DDI</a:t>
            </a:r>
          </a:p>
          <a:p>
            <a:pPr lvl="1"/>
            <a:r>
              <a:rPr lang="en-US" dirty="0" smtClean="0"/>
              <a:t>Zero </a:t>
            </a:r>
            <a:r>
              <a:rPr lang="en-US" dirty="0" smtClean="0"/>
              <a:t>Resources &amp; Speech + Classification</a:t>
            </a:r>
            <a:endParaRPr lang="en-US" dirty="0" smtClean="0"/>
          </a:p>
          <a:p>
            <a:pPr lvl="1"/>
            <a:r>
              <a:rPr lang="en-US" dirty="0" smtClean="0"/>
              <a:t>Standard </a:t>
            </a:r>
            <a:r>
              <a:rPr lang="en-US" dirty="0" smtClean="0"/>
              <a:t>Practice (e.g., Gale):</a:t>
            </a:r>
          </a:p>
          <a:p>
            <a:pPr lvl="2"/>
            <a:r>
              <a:rPr lang="en-US" dirty="0" smtClean="0"/>
              <a:t>Connect black boxes (speech, IR, NLP) in Series</a:t>
            </a:r>
          </a:p>
          <a:p>
            <a:pPr lvl="2"/>
            <a:r>
              <a:rPr lang="en-US" dirty="0" smtClean="0"/>
              <a:t>Multiply Errors</a:t>
            </a:r>
          </a:p>
          <a:p>
            <a:pPr lvl="2"/>
            <a:r>
              <a:rPr lang="en-US" dirty="0" smtClean="0"/>
              <a:t>NA for low resource languages (all but English, Chinese, Arabic)</a:t>
            </a:r>
          </a:p>
          <a:p>
            <a:pPr lvl="1"/>
            <a:r>
              <a:rPr lang="en-US" dirty="0" smtClean="0"/>
              <a:t>Proposed alternative: Apply Classification directly to speech</a:t>
            </a:r>
          </a:p>
          <a:p>
            <a:pPr lvl="2"/>
            <a:r>
              <a:rPr lang="en-US" dirty="0" smtClean="0"/>
              <a:t>Without taking a dependency on ASR (Speech Recognition)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7BEAE-04C0-41ED-997F-037288504EF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Solitaire </a:t>
            </a:r>
            <a:r>
              <a:rPr lang="en-US" dirty="0" smtClean="0">
                <a:sym typeface="Wingdings" pitchFamily="2" charset="2"/>
              </a:rPr>
              <a:t> Multi-Player Game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Solitaire: </a:t>
            </a:r>
          </a:p>
          <a:p>
            <a:pPr lvl="1"/>
            <a:r>
              <a:rPr lang="en-US" dirty="0" smtClean="0"/>
              <a:t>The User v. The House (Library)</a:t>
            </a:r>
          </a:p>
          <a:p>
            <a:r>
              <a:rPr lang="en-US" dirty="0" smtClean="0"/>
              <a:t>Multi-Player Game: </a:t>
            </a:r>
          </a:p>
          <a:p>
            <a:pPr lvl="1"/>
            <a:r>
              <a:rPr lang="en-US" dirty="0" smtClean="0">
                <a:sym typeface="Wingdings"/>
              </a:rPr>
              <a:t>Authors</a:t>
            </a:r>
          </a:p>
          <a:p>
            <a:pPr lvl="1"/>
            <a:r>
              <a:rPr lang="en-US" dirty="0" smtClean="0">
                <a:sym typeface="Wingdings"/>
              </a:rPr>
              <a:t>Users</a:t>
            </a:r>
          </a:p>
          <a:p>
            <a:pPr lvl="1"/>
            <a:r>
              <a:rPr lang="en-US" dirty="0" smtClean="0">
                <a:sym typeface="Wingdings"/>
              </a:rPr>
              <a:t>Advertisers</a:t>
            </a:r>
          </a:p>
          <a:p>
            <a:pPr lvl="1"/>
            <a:r>
              <a:rPr lang="en-US" dirty="0" smtClean="0">
                <a:sym typeface="Wingdings"/>
              </a:rPr>
              <a:t>Spammers</a:t>
            </a:r>
          </a:p>
          <a:p>
            <a:pPr lvl="1"/>
            <a:r>
              <a:rPr lang="en-US" dirty="0" smtClean="0">
                <a:sym typeface="Wingdings"/>
              </a:rPr>
              <a:t>SEOs (Search Engine Optimizers)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4DB0-434C-4C17-8D36-89B0FA9CF24B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ym typeface="Wingdings"/>
              </a:rPr>
              <a:t>Good Guys &amp; Bad Guys working cross purposes</a:t>
            </a:r>
          </a:p>
          <a:p>
            <a:pPr lvl="1"/>
            <a:r>
              <a:rPr lang="en-US" dirty="0" smtClean="0">
                <a:sym typeface="Wingdings"/>
              </a:rPr>
              <a:t>Authors, Users, Advertisers, Spammers</a:t>
            </a:r>
          </a:p>
          <a:p>
            <a:pPr lvl="1"/>
            <a:r>
              <a:rPr lang="en-US" i="1" dirty="0" smtClean="0">
                <a:sym typeface="Wingdings"/>
              </a:rPr>
              <a:t>We’re not in Kansas any more</a:t>
            </a:r>
          </a:p>
          <a:p>
            <a:r>
              <a:rPr lang="en-US" dirty="0" smtClean="0">
                <a:sym typeface="Wingdings"/>
              </a:rPr>
              <a:t>Traditional features (</a:t>
            </a:r>
            <a:r>
              <a:rPr lang="en-US" dirty="0" err="1" smtClean="0">
                <a:sym typeface="Wingdings"/>
              </a:rPr>
              <a:t>tf</a:t>
            </a:r>
            <a:r>
              <a:rPr lang="en-US" dirty="0" smtClean="0">
                <a:sym typeface="Wingdings"/>
              </a:rPr>
              <a:t>, IDF, Page Rank)</a:t>
            </a:r>
          </a:p>
          <a:p>
            <a:pPr lvl="1"/>
            <a:r>
              <a:rPr lang="en-US" dirty="0" smtClean="0">
                <a:sym typeface="Wingdings"/>
              </a:rPr>
              <a:t>Shed light on authors</a:t>
            </a:r>
          </a:p>
          <a:p>
            <a:r>
              <a:rPr lang="en-US" dirty="0" smtClean="0">
                <a:sym typeface="Wingdings"/>
              </a:rPr>
              <a:t>But readers want readers’ perspective (clicks)</a:t>
            </a:r>
          </a:p>
          <a:p>
            <a:pPr lvl="1"/>
            <a:r>
              <a:rPr lang="en-US" dirty="0" smtClean="0">
                <a:sym typeface="Wingdings"/>
              </a:rPr>
              <a:t>Readers’ perspective &gt;&gt; Writers’ perspective</a:t>
            </a:r>
          </a:p>
          <a:p>
            <a:pPr lvl="2"/>
            <a:r>
              <a:rPr lang="en-US" dirty="0" smtClean="0">
                <a:sym typeface="Wingdings"/>
              </a:rPr>
              <a:t>Since there are more readers than writers</a:t>
            </a:r>
          </a:p>
          <a:p>
            <a:pPr lvl="2"/>
            <a:r>
              <a:rPr lang="en-US" dirty="0" smtClean="0">
                <a:sym typeface="Wingdings"/>
              </a:rPr>
              <a:t>Logs of user behavior (readers) &gt;&gt; Web pages (writers)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DE25-581E-4771-AB83-6FDA4E222B55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Noisy Channel Model for Web Search</a:t>
            </a:r>
            <a:br>
              <a:rPr lang="en-US" dirty="0" smtClean="0"/>
            </a:br>
            <a:r>
              <a:rPr lang="en-US" sz="2667" dirty="0" smtClean="0"/>
              <a:t>Michael </a:t>
            </a:r>
            <a:r>
              <a:rPr lang="en-US" sz="2667" dirty="0" err="1" smtClean="0"/>
              <a:t>Bendersky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Autofit/>
          </a:bodyPr>
          <a:lstStyle/>
          <a:p>
            <a:r>
              <a:rPr lang="en-US" sz="2800" dirty="0" smtClean="0"/>
              <a:t>Input 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Noisy Channel 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Output</a:t>
            </a:r>
          </a:p>
          <a:p>
            <a:pPr lvl="1"/>
            <a:r>
              <a:rPr lang="en-US" sz="2400" dirty="0" smtClean="0">
                <a:sym typeface="Wingdings"/>
              </a:rPr>
              <a:t>Input’ ≈ </a:t>
            </a:r>
            <a:r>
              <a:rPr lang="en-US" sz="2400" dirty="0" err="1" smtClean="0">
                <a:sym typeface="Wingdings"/>
              </a:rPr>
              <a:t>ARGMAX</a:t>
            </a:r>
            <a:r>
              <a:rPr lang="en-US" sz="2400" baseline="-25000" dirty="0" err="1" smtClean="0">
                <a:sym typeface="Wingdings"/>
              </a:rPr>
              <a:t>Input</a:t>
            </a:r>
            <a:r>
              <a:rPr lang="en-US" sz="2400" dirty="0" smtClean="0">
                <a:sym typeface="Wingdings"/>
              </a:rPr>
              <a:t> Pr( Input ) * Pr( Output | Input )</a:t>
            </a:r>
            <a:endParaRPr lang="en-US" sz="2400" dirty="0" smtClean="0"/>
          </a:p>
          <a:p>
            <a:r>
              <a:rPr lang="en-US" sz="2800" dirty="0" smtClean="0"/>
              <a:t>Speech</a:t>
            </a:r>
          </a:p>
          <a:p>
            <a:pPr lvl="1"/>
            <a:r>
              <a:rPr lang="en-US" sz="2400" dirty="0" smtClean="0"/>
              <a:t>Words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Acoustics </a:t>
            </a:r>
            <a:endParaRPr lang="en-US" sz="2400" dirty="0" smtClean="0"/>
          </a:p>
          <a:p>
            <a:pPr lvl="1"/>
            <a:r>
              <a:rPr lang="en-US" sz="2400" dirty="0" smtClean="0"/>
              <a:t>Pr( Words ) * Pr( Acoustics | Words )</a:t>
            </a:r>
          </a:p>
          <a:p>
            <a:r>
              <a:rPr lang="en-US" sz="2800" dirty="0" smtClean="0"/>
              <a:t>Machine Translation</a:t>
            </a:r>
          </a:p>
          <a:p>
            <a:pPr lvl="1"/>
            <a:r>
              <a:rPr lang="en-US" sz="2400" dirty="0" smtClean="0"/>
              <a:t>English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French</a:t>
            </a:r>
          </a:p>
          <a:p>
            <a:pPr lvl="1"/>
            <a:r>
              <a:rPr lang="en-US" sz="2400" dirty="0" smtClean="0">
                <a:sym typeface="Wingdings"/>
              </a:rPr>
              <a:t>Pr( English ) * Pr ( French | English )</a:t>
            </a:r>
            <a:endParaRPr lang="en-US" sz="2400" dirty="0" smtClean="0"/>
          </a:p>
          <a:p>
            <a:r>
              <a:rPr lang="en-US" sz="2800" dirty="0" smtClean="0"/>
              <a:t>Web Search</a:t>
            </a:r>
          </a:p>
          <a:p>
            <a:pPr lvl="1"/>
            <a:r>
              <a:rPr lang="en-US" sz="2400" dirty="0" smtClean="0"/>
              <a:t>Web Pages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Queries</a:t>
            </a:r>
          </a:p>
          <a:p>
            <a:pPr lvl="1"/>
            <a:r>
              <a:rPr lang="en-US" sz="2400" dirty="0" smtClean="0">
                <a:sym typeface="Wingdings"/>
              </a:rPr>
              <a:t>Pr( Web Page ) * Pr ( Query | Web Page )</a:t>
            </a:r>
            <a:endParaRPr lang="en-US" sz="2400" dirty="0" smtClean="0"/>
          </a:p>
        </p:txBody>
      </p:sp>
      <p:sp>
        <p:nvSpPr>
          <p:cNvPr id="4" name="Rectangular Callout 3"/>
          <p:cNvSpPr/>
          <p:nvPr/>
        </p:nvSpPr>
        <p:spPr>
          <a:xfrm>
            <a:off x="152400" y="6273224"/>
            <a:ext cx="2743200" cy="584776"/>
          </a:xfrm>
          <a:prstGeom prst="wedgeRectCallout">
            <a:avLst>
              <a:gd name="adj1" fmla="val -8123"/>
              <a:gd name="adj2" fmla="val -6759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Prior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5715000" y="6273224"/>
            <a:ext cx="2743200" cy="584776"/>
          </a:xfrm>
          <a:prstGeom prst="wedgeRectCallout">
            <a:avLst>
              <a:gd name="adj1" fmla="val -79840"/>
              <a:gd name="adj2" fmla="val -6120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Channel Model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5943600" y="2590800"/>
            <a:ext cx="2743200" cy="584776"/>
          </a:xfrm>
          <a:prstGeom prst="wedgeRectCallout">
            <a:avLst>
              <a:gd name="adj1" fmla="val -28095"/>
              <a:gd name="adj2" fmla="val -12934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Channel Model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4038600" y="2298412"/>
            <a:ext cx="1676400" cy="584776"/>
          </a:xfrm>
          <a:prstGeom prst="wedgeRectCallout">
            <a:avLst>
              <a:gd name="adj1" fmla="val -28177"/>
              <a:gd name="adj2" fmla="val -9740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Prior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426E-BC36-4B58-9987-934774D8543D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Prior Work on Document </a:t>
            </a:r>
            <a:r>
              <a:rPr lang="en-US" dirty="0" smtClean="0"/>
              <a:t>Priors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Page Rank </a:t>
            </a:r>
            <a:r>
              <a:rPr lang="en-US" sz="2100" i="1" dirty="0" smtClean="0"/>
              <a:t>(</a:t>
            </a:r>
            <a:r>
              <a:rPr lang="en-US" sz="2100" i="1" dirty="0" err="1" smtClean="0"/>
              <a:t>Brin</a:t>
            </a:r>
            <a:r>
              <a:rPr lang="en-US" sz="2100" i="1" dirty="0" smtClean="0"/>
              <a:t> &amp; Page, 1998)</a:t>
            </a:r>
          </a:p>
          <a:p>
            <a:pPr lvl="1"/>
            <a:r>
              <a:rPr lang="en-US" dirty="0" smtClean="0"/>
              <a:t>Incoming link votes</a:t>
            </a:r>
          </a:p>
          <a:p>
            <a:r>
              <a:rPr lang="en-US" dirty="0" smtClean="0"/>
              <a:t>Browse Rank  </a:t>
            </a:r>
            <a:r>
              <a:rPr lang="en-US" sz="2100" i="1" dirty="0" smtClean="0"/>
              <a:t>(Liu et al., 2008)</a:t>
            </a:r>
          </a:p>
          <a:p>
            <a:pPr lvl="1"/>
            <a:r>
              <a:rPr lang="en-US" dirty="0" smtClean="0"/>
              <a:t>Clicks, toolbar hits</a:t>
            </a:r>
          </a:p>
          <a:p>
            <a:r>
              <a:rPr lang="en-US" dirty="0" smtClean="0"/>
              <a:t>Textual Features </a:t>
            </a:r>
            <a:r>
              <a:rPr lang="en-US" sz="2100" i="1" dirty="0" smtClean="0"/>
              <a:t>(</a:t>
            </a:r>
            <a:r>
              <a:rPr lang="en-US" sz="2100" i="1" dirty="0" err="1" smtClean="0"/>
              <a:t>Kraaij</a:t>
            </a:r>
            <a:r>
              <a:rPr lang="en-US" sz="2100" i="1" dirty="0" smtClean="0"/>
              <a:t> et al., 2002)</a:t>
            </a:r>
          </a:p>
          <a:p>
            <a:pPr lvl="1"/>
            <a:r>
              <a:rPr lang="en-US" dirty="0" smtClean="0"/>
              <a:t>Document length, URL length, anchor text</a:t>
            </a:r>
          </a:p>
          <a:p>
            <a:pPr lvl="1"/>
            <a:r>
              <a:rPr lang="pt-BR" sz="2000" dirty="0" smtClean="0"/>
              <a:t>&lt;a href="http://en.wikipedia.org/wiki/Main_Page"&gt;Wikipedia&lt;/a&gt; </a:t>
            </a:r>
            <a:endParaRPr lang="en-US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FB5F-33FF-40D4-BF9E-35877EA18832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9144000" cy="599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5715000" y="4724400"/>
            <a:ext cx="1143000" cy="63976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24600" y="4084637"/>
            <a:ext cx="1676400" cy="48736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44" dirty="0" smtClean="0"/>
              <a:t>Motivation for Information Retrieval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(circa 1990, about 5 years before web)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 </a:t>
            </a:r>
            <a:r>
              <a:rPr lang="en-US" dirty="0"/>
              <a:t>is available like never </a:t>
            </a:r>
            <a:r>
              <a:rPr lang="en-US" dirty="0" smtClean="0"/>
              <a:t>before</a:t>
            </a:r>
          </a:p>
          <a:p>
            <a:r>
              <a:rPr lang="en-US" dirty="0" smtClean="0"/>
              <a:t>Currently, N≈100 </a:t>
            </a:r>
            <a:r>
              <a:rPr lang="en-US" dirty="0"/>
              <a:t>million </a:t>
            </a:r>
            <a:r>
              <a:rPr lang="en-US" dirty="0" smtClean="0"/>
              <a:t>words</a:t>
            </a:r>
            <a:endParaRPr lang="en-US" dirty="0"/>
          </a:p>
          <a:p>
            <a:pPr lvl="1"/>
            <a:r>
              <a:rPr lang="en-US" dirty="0" smtClean="0"/>
              <a:t>and </a:t>
            </a:r>
            <a:r>
              <a:rPr lang="en-US" dirty="0"/>
              <a:t>projections run as high as 10</a:t>
            </a:r>
            <a:r>
              <a:rPr lang="en-US" baseline="30000" dirty="0"/>
              <a:t>15</a:t>
            </a:r>
            <a:r>
              <a:rPr lang="en-US" dirty="0"/>
              <a:t> bytes by </a:t>
            </a:r>
            <a:r>
              <a:rPr lang="en-US" dirty="0" smtClean="0"/>
              <a:t>2000!</a:t>
            </a:r>
          </a:p>
          <a:p>
            <a:r>
              <a:rPr lang="en-US" dirty="0" smtClean="0"/>
              <a:t>What </a:t>
            </a:r>
            <a:r>
              <a:rPr lang="en-US" dirty="0"/>
              <a:t>can we do with it all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smtClean="0"/>
              <a:t>It </a:t>
            </a:r>
            <a:r>
              <a:rPr lang="en-US" dirty="0"/>
              <a:t>is better to do something simple,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than </a:t>
            </a:r>
            <a:r>
              <a:rPr lang="en-US" dirty="0"/>
              <a:t>nothing at all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IR </a:t>
            </a:r>
            <a:r>
              <a:rPr lang="en-US" dirty="0"/>
              <a:t>vs. Natural Language </a:t>
            </a:r>
            <a:r>
              <a:rPr lang="en-US" dirty="0" smtClean="0"/>
              <a:t>Understanding</a:t>
            </a:r>
          </a:p>
          <a:p>
            <a:pPr lvl="1"/>
            <a:r>
              <a:rPr lang="en-US" dirty="0" smtClean="0"/>
              <a:t> Revival </a:t>
            </a:r>
            <a:r>
              <a:rPr lang="en-US" dirty="0"/>
              <a:t>of 1950-style empiricism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85690-FA21-499D-ACF3-23D8BE2D5180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Page Rank (named after Larry Page) </a:t>
            </a:r>
            <a:r>
              <a:rPr lang="en-US" sz="4000" dirty="0" smtClean="0"/>
              <a:t>aka Static Rank &amp; Random Surfer Model</a:t>
            </a:r>
            <a:endParaRPr lang="en-US" dirty="0"/>
          </a:p>
        </p:txBody>
      </p:sp>
      <p:pic>
        <p:nvPicPr>
          <p:cNvPr id="3" name="Picture 2" descr="Picture 35.png"/>
          <p:cNvPicPr>
            <a:picLocks noChangeAspect="1"/>
          </p:cNvPicPr>
          <p:nvPr/>
        </p:nvPicPr>
        <p:blipFill>
          <a:blip r:embed="rId2"/>
          <a:srcRect l="3333" t="14806" r="41667" b="15333"/>
          <a:stretch>
            <a:fillRect/>
          </a:stretch>
        </p:blipFill>
        <p:spPr>
          <a:xfrm>
            <a:off x="1143000" y="1600199"/>
            <a:ext cx="6553200" cy="520242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795D-F06C-46F0-9E53-9AFFCFBCD73C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Document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ym typeface="Wingdings" pitchFamily="2" charset="2"/>
              </a:rPr>
              <a:t>Random Walks on Query-URL Graphs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Guilt by association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URLs near likely queries (and</a:t>
            </a:r>
            <a:r>
              <a:rPr lang="en-US" dirty="0" smtClean="0">
                <a:sym typeface="Wingdings" pitchFamily="2" charset="2"/>
              </a:rPr>
              <a:t> queries near likely URLs)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i="1" dirty="0" smtClean="0">
                <a:sym typeface="Wingdings" pitchFamily="2" charset="2"/>
              </a:rPr>
              <a:t>more likely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Human Ratings (HRS): Perfect judgments  </a:t>
            </a:r>
            <a:r>
              <a:rPr lang="en-US" i="1" dirty="0" smtClean="0">
                <a:sym typeface="Wingdings" pitchFamily="2" charset="2"/>
              </a:rPr>
              <a:t>more likely</a:t>
            </a:r>
          </a:p>
          <a:p>
            <a:r>
              <a:rPr lang="en-US" dirty="0" smtClean="0">
                <a:sym typeface="Wingdings" pitchFamily="2" charset="2"/>
              </a:rPr>
              <a:t>Static Rank (Page Rank): higher  </a:t>
            </a:r>
            <a:r>
              <a:rPr lang="en-US" i="1" dirty="0" smtClean="0">
                <a:sym typeface="Wingdings" pitchFamily="2" charset="2"/>
              </a:rPr>
              <a:t>more likely</a:t>
            </a:r>
          </a:p>
          <a:p>
            <a:r>
              <a:rPr lang="en-US" dirty="0" smtClean="0">
                <a:sym typeface="Wingdings" pitchFamily="2" charset="2"/>
              </a:rPr>
              <a:t>Textual Overlap: match  </a:t>
            </a:r>
            <a:r>
              <a:rPr lang="en-US" i="1" dirty="0" smtClean="0">
                <a:sym typeface="Wingdings" pitchFamily="2" charset="2"/>
              </a:rPr>
              <a:t>more likely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cnn</a:t>
            </a:r>
            <a:r>
              <a:rPr lang="en-US" dirty="0" smtClean="0"/>
              <a:t>”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  <a:hlinkClick r:id="rId2"/>
              </a:rPr>
              <a:t>www.cnn.com</a:t>
            </a:r>
            <a:r>
              <a:rPr lang="en-US" dirty="0" smtClean="0">
                <a:sym typeface="Wingdings" pitchFamily="2" charset="2"/>
              </a:rPr>
              <a:t> (match)</a:t>
            </a:r>
          </a:p>
          <a:p>
            <a:r>
              <a:rPr lang="en-US" dirty="0" smtClean="0">
                <a:sym typeface="Wingdings" pitchFamily="2" charset="2"/>
              </a:rPr>
              <a:t>Popular: 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lots of clicks  </a:t>
            </a:r>
            <a:r>
              <a:rPr lang="en-US" i="1" dirty="0" smtClean="0">
                <a:sym typeface="Wingdings" pitchFamily="2" charset="2"/>
              </a:rPr>
              <a:t>more likely </a:t>
            </a:r>
            <a:r>
              <a:rPr lang="en-US" dirty="0" smtClean="0">
                <a:sym typeface="Wingdings" pitchFamily="2" charset="2"/>
              </a:rPr>
              <a:t>(toolbar, slogs, </a:t>
            </a:r>
            <a:r>
              <a:rPr lang="en-US" dirty="0" err="1" smtClean="0">
                <a:sym typeface="Wingdings" pitchFamily="2" charset="2"/>
              </a:rPr>
              <a:t>glogs</a:t>
            </a:r>
            <a:r>
              <a:rPr lang="en-US" dirty="0" smtClean="0">
                <a:sym typeface="Wingdings" pitchFamily="2" charset="2"/>
              </a:rPr>
              <a:t>)</a:t>
            </a:r>
          </a:p>
          <a:p>
            <a:r>
              <a:rPr lang="en-US" dirty="0" smtClean="0">
                <a:sym typeface="Wingdings" pitchFamily="2" charset="2"/>
              </a:rPr>
              <a:t>Diversity/Entropy: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fewer plausible queries  </a:t>
            </a:r>
            <a:r>
              <a:rPr lang="en-US" i="1" dirty="0" smtClean="0">
                <a:sym typeface="Wingdings" pitchFamily="2" charset="2"/>
              </a:rPr>
              <a:t>more likely</a:t>
            </a:r>
          </a:p>
          <a:p>
            <a:r>
              <a:rPr lang="en-US" dirty="0" err="1" smtClean="0">
                <a:sym typeface="Wingdings" pitchFamily="2" charset="2"/>
              </a:rPr>
              <a:t>Broder’s</a:t>
            </a:r>
            <a:r>
              <a:rPr lang="en-US" dirty="0" smtClean="0">
                <a:sym typeface="Wingdings" pitchFamily="2" charset="2"/>
              </a:rPr>
              <a:t> Taxonomy</a:t>
            </a:r>
          </a:p>
          <a:p>
            <a:pPr lvl="1"/>
            <a:r>
              <a:rPr lang="en-US" sz="3100" dirty="0" smtClean="0"/>
              <a:t>“</a:t>
            </a:r>
            <a:r>
              <a:rPr lang="en-US" sz="3100" dirty="0" err="1" smtClean="0"/>
              <a:t>cnn</a:t>
            </a:r>
            <a:r>
              <a:rPr lang="en-US" sz="3100" dirty="0" smtClean="0"/>
              <a:t>” </a:t>
            </a:r>
            <a:r>
              <a:rPr lang="en-US" sz="3100" dirty="0" smtClean="0">
                <a:sym typeface="Wingdings" pitchFamily="2" charset="2"/>
              </a:rPr>
              <a:t> </a:t>
            </a:r>
            <a:r>
              <a:rPr lang="en-US" sz="3100" dirty="0" smtClean="0">
                <a:sym typeface="Wingdings" pitchFamily="2" charset="2"/>
                <a:hlinkClick r:id="rId2"/>
              </a:rPr>
              <a:t>www.cnn.com</a:t>
            </a:r>
            <a:r>
              <a:rPr lang="en-US" sz="3100" dirty="0" smtClean="0">
                <a:sym typeface="Wingdings" pitchFamily="2" charset="2"/>
              </a:rPr>
              <a:t> (navigational)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EA81-62A4-42DA-BBB9-406932178304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Rank: Task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What will determine future clicks on the URL?</a:t>
            </a:r>
          </a:p>
          <a:p>
            <a:pPr lvl="1"/>
            <a:r>
              <a:rPr lang="en-US" dirty="0" smtClean="0"/>
              <a:t>Past Clicks ?</a:t>
            </a:r>
          </a:p>
          <a:p>
            <a:pPr lvl="1"/>
            <a:r>
              <a:rPr lang="en-US" dirty="0" smtClean="0"/>
              <a:t>High Static Rank ?</a:t>
            </a:r>
          </a:p>
          <a:p>
            <a:pPr lvl="1"/>
            <a:r>
              <a:rPr lang="en-US" dirty="0" smtClean="0"/>
              <a:t>High Toolbar visitation counts ?</a:t>
            </a:r>
          </a:p>
          <a:p>
            <a:pPr lvl="1"/>
            <a:r>
              <a:rPr lang="en-US" dirty="0" smtClean="0"/>
              <a:t>Precise Textual Match ?</a:t>
            </a:r>
          </a:p>
          <a:p>
            <a:pPr lvl="1"/>
            <a:r>
              <a:rPr lang="en-US" dirty="0" smtClean="0"/>
              <a:t>All of the Above 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~3k queries from the extracts</a:t>
            </a:r>
          </a:p>
          <a:p>
            <a:pPr lvl="1"/>
            <a:r>
              <a:rPr lang="en-US" dirty="0" smtClean="0"/>
              <a:t>350k URL’s</a:t>
            </a:r>
          </a:p>
          <a:p>
            <a:pPr lvl="1"/>
            <a:r>
              <a:rPr lang="en-US" dirty="0" smtClean="0"/>
              <a:t>Past Clicks: February – May, 2008</a:t>
            </a:r>
          </a:p>
          <a:p>
            <a:pPr lvl="1"/>
            <a:r>
              <a:rPr lang="en-US" dirty="0" smtClean="0"/>
              <a:t>Future Clicks: June, 2008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30E5-EA48-4F82-8331-10265B675C42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225663"/>
            <a:ext cx="4343400" cy="43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Informational vs. Navigational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4343400" cy="4953000"/>
          </a:xfrm>
        </p:spPr>
        <p:txBody>
          <a:bodyPr>
            <a:normAutofit fontScale="92500" lnSpcReduction="20000"/>
          </a:bodyPr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600" b="1" dirty="0" smtClean="0">
                <a:solidFill>
                  <a:schemeClr val="tx1"/>
                </a:solidFill>
              </a:rPr>
              <a:t>Fewer plausible URL’s </a:t>
            </a:r>
            <a:r>
              <a:rPr lang="en-US" sz="2600" b="1" dirty="0" smtClean="0">
                <a:solidFill>
                  <a:schemeClr val="tx1"/>
                </a:solidFill>
                <a:sym typeface="Wingdings" pitchFamily="2" charset="2"/>
              </a:rPr>
              <a:t> easier query</a:t>
            </a:r>
            <a:endParaRPr lang="en-US" b="1" dirty="0" smtClean="0"/>
          </a:p>
          <a:p>
            <a:pPr lvl="1"/>
            <a:r>
              <a:rPr lang="en-US" dirty="0" smtClean="0"/>
              <a:t>Click Entropy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Less is easier</a:t>
            </a:r>
          </a:p>
          <a:p>
            <a:pPr lvl="1"/>
            <a:r>
              <a:rPr lang="en-US" dirty="0" err="1" smtClean="0">
                <a:sym typeface="Wingdings" pitchFamily="2" charset="2"/>
              </a:rPr>
              <a:t>Broder’s</a:t>
            </a:r>
            <a:r>
              <a:rPr lang="en-US" dirty="0" smtClean="0">
                <a:sym typeface="Wingdings" pitchFamily="2" charset="2"/>
              </a:rPr>
              <a:t> Taxonomy: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Navigational / Informational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Navigational is easier:  </a:t>
            </a:r>
          </a:p>
          <a:p>
            <a:pPr lvl="3"/>
            <a:r>
              <a:rPr lang="en-US" dirty="0" smtClean="0">
                <a:sym typeface="Wingdings" pitchFamily="2" charset="2"/>
              </a:rPr>
              <a:t>“BBC News” (navigational) easier than “news”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Less opportunity for personalization 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(</a:t>
            </a:r>
            <a:r>
              <a:rPr lang="en-US" dirty="0" err="1" smtClean="0">
                <a:sym typeface="Wingdings" pitchFamily="2" charset="2"/>
              </a:rPr>
              <a:t>Teevan</a:t>
            </a:r>
            <a:r>
              <a:rPr lang="en-US" dirty="0" smtClean="0">
                <a:sym typeface="Wingdings" pitchFamily="2" charset="2"/>
              </a:rPr>
              <a:t> et al., 2008)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1828800"/>
            <a:ext cx="142609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bbc</a:t>
            </a:r>
            <a:r>
              <a:rPr lang="en-US" b="1" dirty="0" smtClean="0"/>
              <a:t> news”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3810000"/>
            <a:ext cx="97949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“news”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5562600"/>
            <a:ext cx="292481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Navigational queries have smaller entropy</a:t>
            </a:r>
            <a:endParaRPr lang="en-US" b="1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67AF6-E044-41C8-84B9-FB695A7B9C28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646" y="1219201"/>
            <a:ext cx="8838154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Informational/Navigational by Residuals</a:t>
            </a:r>
            <a:endParaRPr lang="en-US" dirty="0"/>
          </a:p>
        </p:txBody>
      </p:sp>
      <p:sp>
        <p:nvSpPr>
          <p:cNvPr id="7" name="Striped Right Arrow 6"/>
          <p:cNvSpPr/>
          <p:nvPr/>
        </p:nvSpPr>
        <p:spPr>
          <a:xfrm rot="15638795">
            <a:off x="3660185" y="2613710"/>
            <a:ext cx="1405623" cy="340676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 rot="4717091">
            <a:off x="5094488" y="4014307"/>
            <a:ext cx="1519834" cy="323583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33400" y="2743200"/>
            <a:ext cx="8382000" cy="1524000"/>
          </a:xfrm>
          <a:prstGeom prst="line">
            <a:avLst/>
          </a:prstGeom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020910">
            <a:off x="4497833" y="2438400"/>
            <a:ext cx="1426353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Informational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20942033">
            <a:off x="6018352" y="3713695"/>
            <a:ext cx="132106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Navigational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20992665">
            <a:off x="1160000" y="3942764"/>
            <a:ext cx="2529219" cy="30777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err="1" smtClean="0"/>
              <a:t>ClickEntropy</a:t>
            </a:r>
            <a:r>
              <a:rPr lang="en-US" sz="1400" b="1" dirty="0" smtClean="0"/>
              <a:t> ~ Log(#Clicks)</a:t>
            </a:r>
            <a:endParaRPr lang="en-US" sz="1400" b="1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35FA-70A2-4EB3-B7E4-7FD60216D529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Taxonomy: Click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10640"/>
            <a:ext cx="8229600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Classify queries by type</a:t>
            </a:r>
          </a:p>
          <a:p>
            <a:pPr lvl="1"/>
            <a:r>
              <a:rPr lang="en-US" dirty="0" smtClean="0"/>
              <a:t>Problem: query logs have no “informational/navigational” labels</a:t>
            </a:r>
          </a:p>
          <a:p>
            <a:r>
              <a:rPr lang="en-US" dirty="0" smtClean="0"/>
              <a:t>Instead, we can use logs to categorize queries</a:t>
            </a:r>
          </a:p>
          <a:p>
            <a:pPr lvl="1"/>
            <a:r>
              <a:rPr lang="en-US" b="1" dirty="0" smtClean="0"/>
              <a:t>Commercial Intent </a:t>
            </a:r>
            <a:r>
              <a:rPr lang="en-US" dirty="0" smtClean="0">
                <a:sym typeface="Wingdings" pitchFamily="2" charset="2"/>
              </a:rPr>
              <a:t> more ad clicks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M</a:t>
            </a:r>
            <a:r>
              <a:rPr lang="en-US" b="1" dirty="0" smtClean="0"/>
              <a:t>alleability</a:t>
            </a:r>
            <a:r>
              <a:rPr lang="en-US" dirty="0" smtClean="0">
                <a:sym typeface="Wingdings" pitchFamily="2" charset="2"/>
              </a:rPr>
              <a:t>  more query suggestion clicks</a:t>
            </a:r>
          </a:p>
          <a:p>
            <a:pPr lvl="1"/>
            <a:r>
              <a:rPr lang="en-US" b="1" dirty="0" smtClean="0"/>
              <a:t>Popularity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more future clicks (anywhere)</a:t>
            </a:r>
          </a:p>
          <a:p>
            <a:pPr lvl="2"/>
            <a:r>
              <a:rPr lang="en-US" dirty="0" smtClean="0"/>
              <a:t>Predict future clicks ( anywhere )</a:t>
            </a:r>
          </a:p>
          <a:p>
            <a:pPr lvl="3"/>
            <a:r>
              <a:rPr lang="en-US" dirty="0" smtClean="0"/>
              <a:t>Past Clicks: February – May, 2008</a:t>
            </a:r>
          </a:p>
          <a:p>
            <a:pPr lvl="3"/>
            <a:r>
              <a:rPr lang="en-US" dirty="0" smtClean="0"/>
              <a:t>Future Clicks: June, 2008</a:t>
            </a:r>
          </a:p>
          <a:p>
            <a:r>
              <a:rPr lang="en-US" dirty="0" smtClean="0"/>
              <a:t>App: Allocation of Space on Page across Org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005D-0F7E-43AF-9CAB-A2029E857E9A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3.png"/>
          <p:cNvPicPr>
            <a:picLocks noChangeAspect="1"/>
          </p:cNvPicPr>
          <p:nvPr/>
        </p:nvPicPr>
        <p:blipFill>
          <a:blip r:embed="rId2"/>
          <a:srcRect t="12667" r="40000" b="19333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743200" y="1244024"/>
            <a:ext cx="2743200" cy="584776"/>
          </a:xfrm>
          <a:prstGeom prst="wedgeRectCallout">
            <a:avLst>
              <a:gd name="adj1" fmla="val -31273"/>
              <a:gd name="adj2" fmla="val 10489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Mainline Ad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400800" y="88612"/>
            <a:ext cx="2743200" cy="584776"/>
          </a:xfrm>
          <a:prstGeom prst="wedgeRectCallout">
            <a:avLst>
              <a:gd name="adj1" fmla="val -29003"/>
              <a:gd name="adj2" fmla="val 28375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Right Rail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6553200" y="3124200"/>
            <a:ext cx="2286000" cy="1077218"/>
          </a:xfrm>
          <a:prstGeom prst="wedgeRectCallout">
            <a:avLst>
              <a:gd name="adj1" fmla="val -161724"/>
              <a:gd name="adj2" fmla="val -84625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Spelling Suggestions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791200" y="4953000"/>
            <a:ext cx="2743200" cy="584776"/>
          </a:xfrm>
          <a:prstGeom prst="wedgeRectCallout">
            <a:avLst>
              <a:gd name="adj1" fmla="val -55784"/>
              <a:gd name="adj2" fmla="val 3249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Snippet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895600" y="177224"/>
            <a:ext cx="2743200" cy="584776"/>
          </a:xfrm>
          <a:prstGeom prst="wedgeRectCallout">
            <a:avLst>
              <a:gd name="adj1" fmla="val -58507"/>
              <a:gd name="adj2" fmla="val 11340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Query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0" y="76200"/>
            <a:ext cx="2743200" cy="584776"/>
          </a:xfrm>
          <a:prstGeom prst="wedgeRectCallout">
            <a:avLst>
              <a:gd name="adj1" fmla="val -11755"/>
              <a:gd name="adj2" fmla="val 2071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Left Rail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2CDE-4025-4C84-8A3D-0F17E232F50C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Paid Search</a:t>
            </a:r>
            <a:br>
              <a:rPr lang="en-US" dirty="0" smtClean="0"/>
            </a:br>
            <a:r>
              <a:rPr lang="en-US" sz="3100" dirty="0" smtClean="0">
                <a:hlinkClick r:id="rId2"/>
              </a:rPr>
              <a:t>http://www.youtube.com/watch?v=K7l0a2PVhPQ</a:t>
            </a:r>
            <a:r>
              <a:rPr lang="en-US" sz="31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8B44-1865-4725-B75F-F85E0705EFBA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3"/>
          <a:srcRect r="37767"/>
          <a:stretch>
            <a:fillRect/>
          </a:stretch>
        </p:blipFill>
        <p:spPr bwMode="auto">
          <a:xfrm>
            <a:off x="1600200" y="1377296"/>
            <a:ext cx="5334000" cy="534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Emily </a:t>
            </a:r>
            <a:r>
              <a:rPr lang="en-US" sz="3200" dirty="0" err="1" smtClean="0"/>
              <a:t>Pitler’s</a:t>
            </a:r>
            <a:r>
              <a:rPr lang="en-US" sz="3200" dirty="0" smtClean="0"/>
              <a:t> DSAT (Dissatisfaction) Heuristic:</a:t>
            </a:r>
            <a:br>
              <a:rPr lang="en-US" sz="3200" dirty="0" smtClean="0"/>
            </a:br>
            <a:r>
              <a:rPr lang="en-US" sz="4900" dirty="0" smtClean="0"/>
              <a:t>DSAT </a:t>
            </a:r>
            <a:r>
              <a:rPr lang="en-US" sz="4900" dirty="0" smtClean="0">
                <a:sym typeface="Wingdings" pitchFamily="-107" charset="2"/>
              </a:rPr>
              <a:t> Opportunity for Ads</a:t>
            </a:r>
            <a:r>
              <a:rPr lang="en-US" sz="4900" dirty="0" smtClean="0">
                <a:sym typeface="Wingdings" pitchFamily="-107" charset="2"/>
              </a:rPr>
              <a:t/>
            </a:r>
            <a:br>
              <a:rPr lang="en-US" sz="4900" dirty="0" smtClean="0">
                <a:sym typeface="Wingdings" pitchFamily="-107" charset="2"/>
              </a:rPr>
            </a:br>
            <a:r>
              <a:rPr lang="en-US" sz="4000" dirty="0" smtClean="0">
                <a:sym typeface="Wingdings" pitchFamily="-107" charset="2"/>
              </a:rPr>
              <a:t>Coordination </a:t>
            </a:r>
            <a:r>
              <a:rPr lang="en-US" sz="4000" dirty="0" smtClean="0">
                <a:sym typeface="Wingdings" pitchFamily="-107" charset="2"/>
              </a:rPr>
              <a:t>Across </a:t>
            </a:r>
            <a:r>
              <a:rPr lang="en-US" sz="4000" dirty="0" smtClean="0">
                <a:sym typeface="Wingdings" pitchFamily="-107" charset="2"/>
              </a:rPr>
              <a:t>Orgs  </a:t>
            </a:r>
            <a:r>
              <a:rPr lang="en-US" sz="4000" dirty="0" err="1" smtClean="0">
                <a:sym typeface="Wingdings"/>
              </a:rPr>
              <a:t></a:t>
            </a:r>
            <a:r>
              <a:rPr lang="en-US" sz="4000" dirty="0" smtClean="0">
                <a:sym typeface="Wingdings"/>
              </a:rPr>
              <a:t> Auction</a:t>
            </a:r>
            <a:endParaRPr lang="en-US" sz="2700" dirty="0" smtClean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685925"/>
            <a:ext cx="8915400" cy="6010275"/>
          </a:xfrm>
        </p:spPr>
      </p:pic>
      <p:sp>
        <p:nvSpPr>
          <p:cNvPr id="6" name="AutoShape 33"/>
          <p:cNvSpPr>
            <a:spLocks noChangeArrowheads="1"/>
          </p:cNvSpPr>
          <p:nvPr/>
        </p:nvSpPr>
        <p:spPr bwMode="auto">
          <a:xfrm>
            <a:off x="5867400" y="2286000"/>
            <a:ext cx="2819400" cy="609600"/>
          </a:xfrm>
          <a:prstGeom prst="wedgeRectCallout">
            <a:avLst>
              <a:gd name="adj1" fmla="val -66278"/>
              <a:gd name="adj2" fmla="val 5842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baseline="0">
                <a:latin typeface="Calibri" pitchFamily="-107" charset="0"/>
              </a:rPr>
              <a:t> </a:t>
            </a:r>
            <a:r>
              <a:rPr lang="en-US" sz="3200" b="1" baseline="0">
                <a:latin typeface="Calibri" pitchFamily="-107" charset="0"/>
              </a:rPr>
              <a:t>89.2% ad clicks</a:t>
            </a:r>
            <a:endParaRPr lang="en-US" sz="3200" b="1">
              <a:latin typeface="Calibri" pitchFamily="-107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5712-B173-4B54-AB3A-58856A775AEB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38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14400" y="3198812"/>
            <a:ext cx="6096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14400" y="4799012"/>
            <a:ext cx="6096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14300" y="3998912"/>
            <a:ext cx="1600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Spelling Suggestions: More than a </a:t>
            </a:r>
            <a:r>
              <a:rPr lang="en-US" sz="3200" i="1" dirty="0" smtClean="0"/>
              <a:t>suggestion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152400" y="1295400"/>
          <a:ext cx="46482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8075"/>
                <a:gridCol w="1140125"/>
              </a:tblGrid>
              <a:tr h="1168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Entropy(Spelling</a:t>
                      </a:r>
                      <a:r>
                        <a:rPr lang="en-US" sz="2000" baseline="0" dirty="0" smtClean="0"/>
                        <a:t> Click | Query)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.01</a:t>
                      </a:r>
                      <a:endParaRPr lang="en-US" sz="2000" dirty="0"/>
                    </a:p>
                  </a:txBody>
                  <a:tcPr anchor="ctr"/>
                </a:tc>
              </a:tr>
              <a:tr h="1168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Entropy(Spelling</a:t>
                      </a:r>
                      <a:r>
                        <a:rPr lang="en-US" sz="2000" baseline="0" dirty="0" smtClean="0"/>
                        <a:t> Click)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.11</a:t>
                      </a:r>
                      <a:endParaRPr lang="en-US" sz="2000" dirty="0"/>
                    </a:p>
                  </a:txBody>
                  <a:tcPr anchor="ctr"/>
                </a:tc>
              </a:tr>
              <a:tr h="1168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Entropy(Spelling</a:t>
                      </a:r>
                      <a:r>
                        <a:rPr lang="en-US" sz="2000" baseline="0" dirty="0" smtClean="0"/>
                        <a:t> Click | User)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.08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371600"/>
            <a:ext cx="38862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google.co9m </a:t>
            </a:r>
            <a:r>
              <a:rPr lang="en-US" dirty="0"/>
              <a:t>	</a:t>
            </a:r>
            <a:r>
              <a:rPr lang="en-US" dirty="0" smtClean="0"/>
              <a:t>	97.1%</a:t>
            </a:r>
          </a:p>
          <a:p>
            <a:pPr>
              <a:buNone/>
            </a:pPr>
            <a:r>
              <a:rPr lang="en-US" dirty="0" smtClean="0"/>
              <a:t>tmz.om</a:t>
            </a:r>
            <a:r>
              <a:rPr lang="en-US" dirty="0"/>
              <a:t>	</a:t>
            </a:r>
            <a:r>
              <a:rPr lang="en-US" dirty="0" smtClean="0"/>
              <a:t>			96.3%</a:t>
            </a:r>
          </a:p>
          <a:p>
            <a:pPr>
              <a:buNone/>
            </a:pPr>
            <a:r>
              <a:rPr lang="en-US" dirty="0" err="1"/>
              <a:t>raiglist</a:t>
            </a:r>
            <a:r>
              <a:rPr lang="en-US" dirty="0" smtClean="0"/>
              <a:t> 				95.7%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City TV Toronto     	0.0%</a:t>
            </a:r>
          </a:p>
          <a:p>
            <a:pPr>
              <a:buNone/>
            </a:pPr>
            <a:r>
              <a:rPr lang="en-US" dirty="0"/>
              <a:t>s</a:t>
            </a:r>
            <a:r>
              <a:rPr lang="en-US" dirty="0" smtClean="0"/>
              <a:t>ink holes</a:t>
            </a:r>
            <a:r>
              <a:rPr lang="en-US" dirty="0"/>
              <a:t>	</a:t>
            </a:r>
            <a:r>
              <a:rPr lang="en-US" dirty="0" smtClean="0"/>
              <a:t>	   	0.0%</a:t>
            </a:r>
          </a:p>
          <a:p>
            <a:pPr>
              <a:buNone/>
            </a:pPr>
            <a:r>
              <a:rPr lang="en-US" dirty="0" err="1"/>
              <a:t>m</a:t>
            </a:r>
            <a:r>
              <a:rPr lang="en-US" dirty="0" err="1" smtClean="0"/>
              <a:t>ens</a:t>
            </a:r>
            <a:r>
              <a:rPr lang="en-US" dirty="0" smtClean="0"/>
              <a:t> style	   		0.0%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096000"/>
            <a:ext cx="592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Queries with clicks, June 1-7, 2008, en-us market, </a:t>
            </a:r>
            <a:r>
              <a:rPr lang="en-US" dirty="0" err="1" smtClean="0"/>
              <a:t>bot</a:t>
            </a:r>
            <a:r>
              <a:rPr lang="en-US" dirty="0" smtClean="0"/>
              <a:t> filtered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43A3-539D-474E-8A17-87E493AF23AD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3D1-0990-488F-A20A-FB4A32790D2A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2"/>
          <a:srcRect l="19002" t="18286" r="19240" b="4762"/>
          <a:stretch>
            <a:fillRect/>
          </a:stretch>
        </p:blipFill>
        <p:spPr bwMode="auto">
          <a:xfrm>
            <a:off x="228600" y="109024"/>
            <a:ext cx="8686800" cy="674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Types of User Intent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2438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Spelling</a:t>
                      </a:r>
                      <a:r>
                        <a:rPr lang="en-US" sz="2400" baseline="0" dirty="0" smtClean="0"/>
                        <a:t> Suggestion</a:t>
                      </a:r>
                    </a:p>
                    <a:p>
                      <a:endParaRPr lang="en-US" sz="2400" baseline="0" dirty="0" smtClean="0"/>
                    </a:p>
                    <a:p>
                      <a:r>
                        <a:rPr lang="en-US" sz="2400" dirty="0" smtClean="0"/>
                        <a:t>www.lastmintue.com.au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Ads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err="1" smtClean="0"/>
                        <a:t>ebay</a:t>
                      </a:r>
                      <a:r>
                        <a:rPr lang="en-US" sz="2400" dirty="0" smtClean="0"/>
                        <a:t> official</a:t>
                      </a:r>
                      <a:endParaRPr lang="en-US" sz="2400" dirty="0"/>
                    </a:p>
                  </a:txBody>
                  <a:tcPr/>
                </a:tc>
              </a:tr>
              <a:tr h="2438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Query Suggestion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princess game </a:t>
                      </a:r>
                      <a:r>
                        <a:rPr lang="en-US" sz="2400" dirty="0" err="1" smtClean="0"/>
                        <a:t>disney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Algo</a:t>
                      </a:r>
                      <a:r>
                        <a:rPr lang="en-US" sz="2400" dirty="0" smtClean="0"/>
                        <a:t>. Results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craigslist, </a:t>
                      </a:r>
                      <a:r>
                        <a:rPr lang="en-US" sz="2400" dirty="0" err="1" smtClean="0"/>
                        <a:t>denver</a:t>
                      </a:r>
                      <a:r>
                        <a:rPr lang="en-US" sz="2400" dirty="0" smtClean="0"/>
                        <a:t>, co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C4BF-78F0-4140-A87A-B15F00DBFCDC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www.lastmintue.com.au</a:t>
            </a:r>
            <a:br>
              <a:rPr lang="en-US" dirty="0" smtClean="0"/>
            </a:br>
            <a:r>
              <a:rPr lang="en-US" dirty="0" smtClean="0"/>
              <a:t>100% Spelling Suggestion Clicks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2296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3E7A-7F21-4E81-9259-29391ED5D069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</a:t>
            </a:r>
            <a:r>
              <a:rPr lang="en-US" dirty="0" err="1" smtClean="0"/>
              <a:t>bay</a:t>
            </a:r>
            <a:r>
              <a:rPr lang="en-US" dirty="0" smtClean="0"/>
              <a:t> official</a:t>
            </a:r>
            <a:br>
              <a:rPr lang="en-US" dirty="0" smtClean="0"/>
            </a:br>
            <a:r>
              <a:rPr lang="en-US" dirty="0" smtClean="0"/>
              <a:t>98% Ad Clicks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17638"/>
            <a:ext cx="985058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D743-ACF3-4B8D-BA8C-D0F435F82B8A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rincess game </a:t>
            </a:r>
            <a:r>
              <a:rPr lang="en-US" dirty="0" err="1" smtClean="0"/>
              <a:t>disney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96% Query Suggestion Clicks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>
            <a:off x="4648200" y="3581400"/>
            <a:ext cx="1600200" cy="144780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14800" y="2895600"/>
            <a:ext cx="21336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3A12-3DD6-48B2-B726-89F6F13B32A3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</a:t>
            </a:r>
            <a:r>
              <a:rPr lang="en-US" dirty="0" smtClean="0"/>
              <a:t>raigslist, </a:t>
            </a:r>
            <a:r>
              <a:rPr lang="en-US" dirty="0" err="1" smtClean="0"/>
              <a:t>denver</a:t>
            </a:r>
            <a:r>
              <a:rPr lang="en-US" dirty="0" smtClean="0"/>
              <a:t>, co</a:t>
            </a:r>
            <a:br>
              <a:rPr lang="en-US" dirty="0" smtClean="0"/>
            </a:br>
            <a:r>
              <a:rPr lang="en-US" dirty="0" smtClean="0"/>
              <a:t>100% </a:t>
            </a:r>
            <a:r>
              <a:rPr lang="en-US" dirty="0" err="1" smtClean="0"/>
              <a:t>Algo</a:t>
            </a:r>
            <a:r>
              <a:rPr lang="en-US" dirty="0" smtClean="0"/>
              <a:t> Clicks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DF75-D874-4066-88C6-D841499CCF1D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Random Walks </a:t>
            </a:r>
            <a:r>
              <a:rPr lang="en-US" dirty="0" smtClean="0">
                <a:sym typeface="Wingdings" pitchFamily="2" charset="2"/>
              </a:rPr>
              <a:t> User Intent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6700" dirty="0" smtClean="0"/>
              <a:t>Guilt by Association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1981200"/>
            <a:ext cx="1905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</a:t>
            </a:r>
            <a:r>
              <a:rPr lang="en-US" dirty="0" err="1" smtClean="0"/>
              <a:t>bay</a:t>
            </a:r>
            <a:r>
              <a:rPr lang="en-US" dirty="0" smtClean="0"/>
              <a:t> official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4648200"/>
            <a:ext cx="1905000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upenn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" y="3124200"/>
            <a:ext cx="1905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ebay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15200" y="2667000"/>
            <a:ext cx="1143000" cy="381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bay.com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29400" y="5257800"/>
            <a:ext cx="1752600" cy="381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penn.edu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>
            <a:endCxn id="19" idx="1"/>
          </p:cNvCxnSpPr>
          <p:nvPr/>
        </p:nvCxnSpPr>
        <p:spPr>
          <a:xfrm>
            <a:off x="2895600" y="2514600"/>
            <a:ext cx="4419600" cy="342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6" idx="3"/>
            <a:endCxn id="19" idx="1"/>
          </p:cNvCxnSpPr>
          <p:nvPr/>
        </p:nvCxnSpPr>
        <p:spPr>
          <a:xfrm flipV="1">
            <a:off x="2819400" y="2857500"/>
            <a:ext cx="44958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21" idx="1"/>
          </p:cNvCxnSpPr>
          <p:nvPr/>
        </p:nvCxnSpPr>
        <p:spPr>
          <a:xfrm>
            <a:off x="2819400" y="5257800"/>
            <a:ext cx="3810000" cy="190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72200" y="4267200"/>
            <a:ext cx="2209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upenn.bncollege.com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endCxn id="29" idx="1"/>
          </p:cNvCxnSpPr>
          <p:nvPr/>
        </p:nvCxnSpPr>
        <p:spPr>
          <a:xfrm flipV="1">
            <a:off x="2819400" y="4533900"/>
            <a:ext cx="335280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066800" y="3810000"/>
            <a:ext cx="1676400" cy="685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</a:t>
            </a:r>
            <a:r>
              <a:rPr lang="en-US" dirty="0" err="1" smtClean="0"/>
              <a:t>penn</a:t>
            </a:r>
            <a:r>
              <a:rPr lang="en-US" dirty="0" smtClean="0"/>
              <a:t> bookstore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743200" y="4267200"/>
            <a:ext cx="3429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92D6-C1F3-4AC6-A258-6343D568F63C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URLs </a:t>
            </a:r>
            <a:r>
              <a:rPr lang="en-US" dirty="0" smtClean="0">
                <a:sym typeface="Wingdings" pitchFamily="2" charset="2"/>
              </a:rPr>
              <a:t> User </a:t>
            </a:r>
            <a:r>
              <a:rPr lang="en-US" dirty="0" smtClean="0"/>
              <a:t>Intents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24384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Spelling Suggestion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www.youtube.com</a:t>
                      </a:r>
                    </a:p>
                    <a:p>
                      <a:r>
                        <a:rPr lang="en-US" sz="2400" dirty="0" smtClean="0"/>
                        <a:t>www.cartoonnetwork.com</a:t>
                      </a:r>
                    </a:p>
                    <a:p>
                      <a:r>
                        <a:rPr lang="en-US" sz="2400" dirty="0" smtClean="0"/>
                        <a:t>www.wikipedia.org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Ads</a:t>
                      </a:r>
                      <a:endParaRPr lang="en-US" sz="2400" dirty="0" smtClean="0"/>
                    </a:p>
                    <a:p>
                      <a:endParaRPr lang="en-US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www.cheapflights.com</a:t>
                      </a:r>
                    </a:p>
                    <a:p>
                      <a:r>
                        <a:rPr lang="en-US" sz="2400" dirty="0" smtClean="0"/>
                        <a:t>www.bluemountain.com</a:t>
                      </a:r>
                    </a:p>
                    <a:p>
                      <a:r>
                        <a:rPr lang="en-US" sz="2400" dirty="0" smtClean="0"/>
                        <a:t>www.expedia.com</a:t>
                      </a:r>
                      <a:endParaRPr lang="en-US" sz="2400" dirty="0"/>
                    </a:p>
                  </a:txBody>
                  <a:tcPr/>
                </a:tc>
              </a:tr>
              <a:tr h="24384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Query Suggestion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games.yahoo.com</a:t>
                      </a:r>
                    </a:p>
                    <a:p>
                      <a:r>
                        <a:rPr lang="en-US" sz="2400" dirty="0" smtClean="0"/>
                        <a:t>music.aol.com</a:t>
                      </a:r>
                    </a:p>
                    <a:p>
                      <a:r>
                        <a:rPr lang="en-US" sz="2400" dirty="0" smtClean="0"/>
                        <a:t>www.kbb.com</a:t>
                      </a:r>
                    </a:p>
                    <a:p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Algo</a:t>
                      </a:r>
                      <a:r>
                        <a:rPr lang="en-US" sz="3200" dirty="0" smtClean="0"/>
                        <a:t> Results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www.fcc.gov     </a:t>
                      </a:r>
                    </a:p>
                    <a:p>
                      <a:r>
                        <a:rPr lang="en-US" sz="2400" dirty="0" smtClean="0"/>
                        <a:t>babelfish.altavista.com</a:t>
                      </a:r>
                    </a:p>
                    <a:p>
                      <a:r>
                        <a:rPr lang="en-US" sz="2400" dirty="0" smtClean="0"/>
                        <a:t>www.mapquest.com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E57E-15D2-4447-8039-90142541D724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DDI Approach to Features: </a:t>
            </a:r>
            <a:br>
              <a:rPr lang="en-US" dirty="0" smtClean="0"/>
            </a:br>
            <a:r>
              <a:rPr lang="en-US" dirty="0" smtClean="0"/>
              <a:t>Don’t Do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25 years ago, the IBM Speech Group tossed a bomb shell</a:t>
            </a:r>
          </a:p>
          <a:p>
            <a:pPr lvl="1"/>
            <a:r>
              <a:rPr lang="en-US" i="1" dirty="0" smtClean="0"/>
              <a:t>There is no data like more data </a:t>
            </a:r>
            <a:r>
              <a:rPr lang="en-US" dirty="0" smtClean="0"/>
              <a:t>(Mercer, 1985)</a:t>
            </a:r>
            <a:endParaRPr lang="en-US" dirty="0" smtClean="0"/>
          </a:p>
          <a:p>
            <a:pPr lvl="1"/>
            <a:r>
              <a:rPr lang="en-US" dirty="0" smtClean="0"/>
              <a:t>DDI: More </a:t>
            </a:r>
            <a:r>
              <a:rPr lang="en-US" dirty="0" smtClean="0"/>
              <a:t>data &gt;&gt; thinking (algorithms, features, etc.)</a:t>
            </a:r>
            <a:endParaRPr lang="en-US" dirty="0" smtClean="0"/>
          </a:p>
          <a:p>
            <a:r>
              <a:rPr lang="en-US" dirty="0" smtClean="0"/>
              <a:t>15 years ago, Web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More data (so no need to think)</a:t>
            </a:r>
          </a:p>
          <a:p>
            <a:pPr lvl="1"/>
            <a:r>
              <a:rPr lang="en-US" dirty="0" smtClean="0">
                <a:sym typeface="Wingdings"/>
              </a:rPr>
              <a:t>But although the </a:t>
            </a:r>
            <a:r>
              <a:rPr lang="en-US" dirty="0" smtClean="0">
                <a:sym typeface="Wingdings"/>
              </a:rPr>
              <a:t>Web is </a:t>
            </a:r>
            <a:r>
              <a:rPr lang="en-US" dirty="0" smtClean="0"/>
              <a:t>Large, it isn’t that large</a:t>
            </a:r>
          </a:p>
          <a:p>
            <a:pPr lvl="1"/>
            <a:r>
              <a:rPr lang="en-US" dirty="0" smtClean="0"/>
              <a:t>Solitaire </a:t>
            </a:r>
            <a:r>
              <a:rPr lang="en-US" dirty="0" smtClean="0">
                <a:sym typeface="Wingdings" pitchFamily="2" charset="2"/>
              </a:rPr>
              <a:t> Multi-Player Game</a:t>
            </a:r>
          </a:p>
          <a:p>
            <a:pPr lvl="2"/>
            <a:r>
              <a:rPr lang="en-US" dirty="0" smtClean="0">
                <a:sym typeface="Wingdings"/>
              </a:rPr>
              <a:t>Authors, Users, Advertisers, Spammers</a:t>
            </a:r>
          </a:p>
          <a:p>
            <a:pPr lvl="2"/>
            <a:r>
              <a:rPr lang="en-US" dirty="0" smtClean="0">
                <a:sym typeface="Wingdings"/>
              </a:rPr>
              <a:t>Features about Readers &gt;&gt; Features about Writers (</a:t>
            </a:r>
            <a:r>
              <a:rPr lang="en-US" dirty="0" err="1" smtClean="0">
                <a:sym typeface="Wingdings"/>
              </a:rPr>
              <a:t>tf</a:t>
            </a:r>
            <a:r>
              <a:rPr lang="en-US" dirty="0" smtClean="0">
                <a:sym typeface="Wingdings"/>
              </a:rPr>
              <a:t>, IDF, Page Rank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Learning to Rank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Pro-features (Anti-DDI)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/>
              <a:t>Recent </a:t>
            </a:r>
            <a:r>
              <a:rPr lang="en-US" dirty="0" smtClean="0"/>
              <a:t>return to DDI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Zero </a:t>
            </a:r>
            <a:r>
              <a:rPr lang="en-US" b="1" dirty="0" smtClean="0">
                <a:solidFill>
                  <a:srgbClr val="FF0000"/>
                </a:solidFill>
              </a:rPr>
              <a:t>Resources &amp; Speech + Classification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Standard </a:t>
            </a:r>
            <a:r>
              <a:rPr lang="en-US" dirty="0" smtClean="0"/>
              <a:t>Practice (e.g., Gale):</a:t>
            </a:r>
          </a:p>
          <a:p>
            <a:pPr lvl="2"/>
            <a:r>
              <a:rPr lang="en-US" dirty="0" smtClean="0"/>
              <a:t>Connect black boxes (speech, IR, NLP) in Series</a:t>
            </a:r>
          </a:p>
          <a:p>
            <a:pPr lvl="2"/>
            <a:r>
              <a:rPr lang="en-US" dirty="0" smtClean="0"/>
              <a:t>Multiply Errors</a:t>
            </a:r>
          </a:p>
          <a:p>
            <a:pPr lvl="2"/>
            <a:r>
              <a:rPr lang="en-US" dirty="0" smtClean="0"/>
              <a:t>NA for low resource languages (all but English, Chinese, Arabic)</a:t>
            </a:r>
          </a:p>
          <a:p>
            <a:pPr lvl="1"/>
            <a:r>
              <a:rPr lang="en-US" dirty="0" smtClean="0"/>
              <a:t>Proposed alternative: Apply Classification directly to speech</a:t>
            </a:r>
          </a:p>
          <a:p>
            <a:pPr lvl="2"/>
            <a:r>
              <a:rPr lang="en-US" dirty="0" smtClean="0"/>
              <a:t>Without taking a dependency on ASR (Speech Recognition)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7BEAE-04C0-41ED-997F-037288504EF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951FB-6CE8-47CC-A4F2-4E59A663B60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2"/>
          <a:srcRect l="14727" t="9143" r="15439" b="8571"/>
          <a:stretch>
            <a:fillRect/>
          </a:stretch>
        </p:blipFill>
        <p:spPr bwMode="auto">
          <a:xfrm>
            <a:off x="0" y="1"/>
            <a:ext cx="9148672" cy="672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3871-AF7F-4BDF-B74B-1B018FD496EB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2"/>
          <a:srcRect l="14727" t="9143" r="14964" b="23651"/>
          <a:stretch>
            <a:fillRect/>
          </a:stretch>
        </p:blipFill>
        <p:spPr bwMode="auto">
          <a:xfrm>
            <a:off x="0" y="533400"/>
            <a:ext cx="907748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30A28-53F6-48AB-BF66-58F3B19B8BA1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2"/>
          <a:srcRect l="19477" t="19048" r="17815" b="4000"/>
          <a:stretch>
            <a:fillRect/>
          </a:stretch>
        </p:blipFill>
        <p:spPr bwMode="auto">
          <a:xfrm>
            <a:off x="228600" y="0"/>
            <a:ext cx="8784502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4AB5-80B0-41B0-9E6A-E93B3B115A0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3"/>
          <a:srcRect l="14252" t="9143" r="15439" b="7048"/>
          <a:stretch>
            <a:fillRect/>
          </a:stretch>
        </p:blipFill>
        <p:spPr bwMode="auto">
          <a:xfrm>
            <a:off x="0" y="0"/>
            <a:ext cx="9144000" cy="679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nglis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953000" y="274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8"/>
          <a:srcRect l="14846" t="8381" r="14371" b="13143"/>
          <a:stretch>
            <a:fillRect/>
          </a:stretch>
        </p:blipFill>
        <p:spPr bwMode="auto">
          <a:xfrm>
            <a:off x="0" y="0"/>
            <a:ext cx="9195107" cy="635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895600" y="5715000"/>
            <a:ext cx="3962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09A55-C863-41CB-A7F8-C32FF73EE393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dp_clip1.wav">
            <a:hlinkClick r:id="" action="ppaction://media"/>
          </p:cNvPr>
          <p:cNvPicPr>
            <a:picLocks noRot="1" noChangeAspect="1"/>
          </p:cNvPicPr>
          <p:nvPr>
            <a:wavAudioFile r:embed="rId1" name="pdp_clip1.wav"/>
          </p:nvPr>
        </p:nvPicPr>
        <p:blipFill>
          <a:blip r:embed="rId9"/>
          <a:stretch>
            <a:fillRect/>
          </a:stretch>
        </p:blipFill>
        <p:spPr>
          <a:xfrm>
            <a:off x="5486400" y="5867400"/>
            <a:ext cx="304800" cy="304800"/>
          </a:xfrm>
          <a:prstGeom prst="rect">
            <a:avLst/>
          </a:prstGeom>
        </p:spPr>
      </p:pic>
      <p:pic>
        <p:nvPicPr>
          <p:cNvPr id="7" name="pdp_clip2.wav">
            <a:hlinkClick r:id="" action="ppaction://media"/>
          </p:cNvPr>
          <p:cNvPicPr>
            <a:picLocks noRot="1" noChangeAspect="1"/>
          </p:cNvPicPr>
          <p:nvPr>
            <a:wavAudioFile r:embed="rId2" name="pdp_clip2.wav"/>
          </p:nvPr>
        </p:nvPicPr>
        <p:blipFill>
          <a:blip r:embed="rId9"/>
          <a:stretch>
            <a:fillRect/>
          </a:stretch>
        </p:blipFill>
        <p:spPr>
          <a:xfrm>
            <a:off x="5867400" y="5867400"/>
            <a:ext cx="304800" cy="304800"/>
          </a:xfrm>
          <a:prstGeom prst="rect">
            <a:avLst/>
          </a:prstGeom>
        </p:spPr>
      </p:pic>
      <p:pic>
        <p:nvPicPr>
          <p:cNvPr id="8" name="sdp_clip1.wav">
            <a:hlinkClick r:id="" action="ppaction://media"/>
          </p:cNvPr>
          <p:cNvPicPr>
            <a:picLocks noRot="1" noChangeAspect="1"/>
          </p:cNvPicPr>
          <p:nvPr>
            <a:wavAudioFile r:embed="rId3" name="sdp_clip1.wav"/>
          </p:nvPr>
        </p:nvPicPr>
        <p:blipFill>
          <a:blip r:embed="rId9"/>
          <a:stretch>
            <a:fillRect/>
          </a:stretch>
        </p:blipFill>
        <p:spPr>
          <a:xfrm>
            <a:off x="3124200" y="5867400"/>
            <a:ext cx="304800" cy="304800"/>
          </a:xfrm>
          <a:prstGeom prst="rect">
            <a:avLst/>
          </a:prstGeom>
        </p:spPr>
      </p:pic>
      <p:pic>
        <p:nvPicPr>
          <p:cNvPr id="9" name="sdp_clip2.wav">
            <a:hlinkClick r:id="" action="ppaction://media"/>
          </p:cNvPr>
          <p:cNvPicPr>
            <a:picLocks noRot="1" noChangeAspect="1"/>
          </p:cNvPicPr>
          <p:nvPr>
            <a:wavAudioFile r:embed="rId4" name="sdp_clip2.wav"/>
          </p:nvPr>
        </p:nvPicPr>
        <p:blipFill>
          <a:blip r:embed="rId9"/>
          <a:stretch>
            <a:fillRect/>
          </a:stretch>
        </p:blipFill>
        <p:spPr>
          <a:xfrm>
            <a:off x="3429000" y="5867400"/>
            <a:ext cx="304800" cy="304800"/>
          </a:xfrm>
          <a:prstGeom prst="rect">
            <a:avLst/>
          </a:prstGeom>
        </p:spPr>
      </p:pic>
      <p:pic>
        <p:nvPicPr>
          <p:cNvPr id="10" name="spanish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9"/>
          <a:stretch>
            <a:fillRect/>
          </a:stretch>
        </p:blipFill>
        <p:spPr>
          <a:xfrm>
            <a:off x="3429000" y="4953000"/>
            <a:ext cx="304800" cy="304800"/>
          </a:xfrm>
          <a:prstGeom prst="rect">
            <a:avLst/>
          </a:prstGeom>
        </p:spPr>
      </p:pic>
      <p:pic>
        <p:nvPicPr>
          <p:cNvPr id="11" name="arabic.wav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9"/>
          <a:stretch>
            <a:fillRect/>
          </a:stretch>
        </p:blipFill>
        <p:spPr>
          <a:xfrm>
            <a:off x="5562600" y="495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9951-6F54-41FB-9732-EB180524E6E5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2"/>
          <a:srcRect l="13777" t="9143" r="12589" b="11619"/>
          <a:stretch>
            <a:fillRect/>
          </a:stretch>
        </p:blipFill>
        <p:spPr bwMode="auto">
          <a:xfrm>
            <a:off x="-1" y="228600"/>
            <a:ext cx="9132705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00600" y="1524000"/>
            <a:ext cx="1524000" cy="1371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CE8D-7B5E-4E79-A421-D97F9D6F012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4"/>
          <a:srcRect l="13777" t="9143" r="13064" b="7048"/>
          <a:stretch>
            <a:fillRect/>
          </a:stretch>
        </p:blipFill>
        <p:spPr bwMode="auto">
          <a:xfrm>
            <a:off x="0" y="1"/>
            <a:ext cx="8991600" cy="642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48400" y="5562600"/>
            <a:ext cx="838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dp_clip1.wav">
            <a:hlinkClick r:id="" action="ppaction://media"/>
          </p:cNvPr>
          <p:cNvPicPr>
            <a:picLocks noRot="1" noChangeAspect="1"/>
          </p:cNvPicPr>
          <p:nvPr>
            <a:wavAudioFile r:embed="rId1" name="adp_clip1.wav"/>
          </p:nvPr>
        </p:nvPicPr>
        <p:blipFill>
          <a:blip r:embed="rId5"/>
          <a:stretch>
            <a:fillRect/>
          </a:stretch>
        </p:blipFill>
        <p:spPr>
          <a:xfrm>
            <a:off x="6324600" y="5638800"/>
            <a:ext cx="304800" cy="304800"/>
          </a:xfrm>
          <a:prstGeom prst="rect">
            <a:avLst/>
          </a:prstGeom>
        </p:spPr>
      </p:pic>
      <p:pic>
        <p:nvPicPr>
          <p:cNvPr id="9" name="adp_clip2.wav">
            <a:hlinkClick r:id="" action="ppaction://media"/>
          </p:cNvPr>
          <p:cNvPicPr>
            <a:picLocks noRot="1" noChangeAspect="1"/>
          </p:cNvPicPr>
          <p:nvPr>
            <a:wavAudioFile r:embed="rId2" name="adp_clip2.wav"/>
          </p:nvPr>
        </p:nvPicPr>
        <p:blipFill>
          <a:blip r:embed="rId5"/>
          <a:stretch>
            <a:fillRect/>
          </a:stretch>
        </p:blipFill>
        <p:spPr>
          <a:xfrm>
            <a:off x="6781800" y="5638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E688-A148-4A90-9966-23EE11D6733E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2"/>
          <a:srcRect l="14252" t="8381" r="12589" b="7048"/>
          <a:stretch>
            <a:fillRect/>
          </a:stretch>
        </p:blipFill>
        <p:spPr bwMode="auto">
          <a:xfrm>
            <a:off x="0" y="-1"/>
            <a:ext cx="9144000" cy="659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669F-408C-44F5-BBC5-16C67E5E1831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14371" t="8857" r="12945" b="11143"/>
          <a:stretch>
            <a:fillRect/>
          </a:stretch>
        </p:blipFill>
        <p:spPr bwMode="auto">
          <a:xfrm>
            <a:off x="-71846" y="0"/>
            <a:ext cx="9215846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2"/>
          <a:srcRect l="13777" t="9143" r="12589" b="12381"/>
          <a:stretch>
            <a:fillRect/>
          </a:stretch>
        </p:blipFill>
        <p:spPr bwMode="auto">
          <a:xfrm>
            <a:off x="0" y="19665"/>
            <a:ext cx="9144000" cy="607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371714" name="Picture 2"/>
          <p:cNvPicPr>
            <a:picLocks noChangeAspect="1" noChangeArrowheads="1"/>
          </p:cNvPicPr>
          <p:nvPr/>
        </p:nvPicPr>
        <p:blipFill>
          <a:blip r:embed="rId2"/>
          <a:srcRect l="13302" t="9143" r="14964" b="10095"/>
          <a:stretch>
            <a:fillRect/>
          </a:stretch>
        </p:blipFill>
        <p:spPr bwMode="auto">
          <a:xfrm>
            <a:off x="0" y="0"/>
            <a:ext cx="9144000" cy="641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2"/>
          <a:srcRect l="13777" t="8381" r="14489" b="17714"/>
          <a:stretch>
            <a:fillRect/>
          </a:stretch>
        </p:blipFill>
        <p:spPr bwMode="auto">
          <a:xfrm>
            <a:off x="0" y="222040"/>
            <a:ext cx="9143999" cy="587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2"/>
          <a:srcRect l="14252" t="9143" r="14014" b="4000"/>
          <a:stretch>
            <a:fillRect/>
          </a:stretch>
        </p:blipFill>
        <p:spPr bwMode="auto">
          <a:xfrm>
            <a:off x="76200" y="50968"/>
            <a:ext cx="8915400" cy="67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728-7AA5-42A4-AC08-2D367DCB29B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59426" name="Picture 2"/>
          <p:cNvPicPr>
            <a:picLocks noChangeAspect="1" noChangeArrowheads="1"/>
          </p:cNvPicPr>
          <p:nvPr/>
        </p:nvPicPr>
        <p:blipFill>
          <a:blip r:embed="rId2"/>
          <a:srcRect l="19477" t="19048" r="17815" b="4000"/>
          <a:stretch>
            <a:fillRect/>
          </a:stretch>
        </p:blipFill>
        <p:spPr bwMode="auto">
          <a:xfrm>
            <a:off x="0" y="0"/>
            <a:ext cx="89629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2"/>
          <a:srcRect l="14252" t="9143" r="17340" b="5524"/>
          <a:stretch>
            <a:fillRect/>
          </a:stretch>
        </p:blipFill>
        <p:spPr bwMode="auto">
          <a:xfrm>
            <a:off x="228600" y="0"/>
            <a:ext cx="8686800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2"/>
          <a:srcRect l="13777" t="9143" r="13064" b="14667"/>
          <a:stretch>
            <a:fillRect/>
          </a:stretch>
        </p:blipFill>
        <p:spPr bwMode="auto">
          <a:xfrm>
            <a:off x="0" y="234538"/>
            <a:ext cx="9144000" cy="593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2"/>
          <a:srcRect l="14252" t="8381" r="14489" b="6286"/>
          <a:stretch>
            <a:fillRect/>
          </a:stretch>
        </p:blipFill>
        <p:spPr bwMode="auto">
          <a:xfrm>
            <a:off x="0" y="0"/>
            <a:ext cx="914400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377859" name="Picture 3"/>
          <p:cNvPicPr>
            <a:picLocks noChangeAspect="1" noChangeArrowheads="1"/>
          </p:cNvPicPr>
          <p:nvPr/>
        </p:nvPicPr>
        <p:blipFill>
          <a:blip r:embed="rId2"/>
          <a:srcRect l="13895" t="8857" r="12470" b="17079"/>
          <a:stretch>
            <a:fillRect/>
          </a:stretch>
        </p:blipFill>
        <p:spPr bwMode="auto">
          <a:xfrm>
            <a:off x="0" y="31749"/>
            <a:ext cx="9144000" cy="573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Spoken Term Discovery </a:t>
            </a:r>
            <a:r>
              <a:rPr lang="en-US" sz="3600" dirty="0" smtClean="0">
                <a:sym typeface="Wingdings" pitchFamily="2" charset="2"/>
              </a:rPr>
              <a:t> Classification</a:t>
            </a:r>
            <a:br>
              <a:rPr lang="en-US" sz="3600" dirty="0" smtClean="0">
                <a:sym typeface="Wingdings" pitchFamily="2" charset="2"/>
              </a:rPr>
            </a:br>
            <a:r>
              <a:rPr lang="en-US" sz="3600" dirty="0" smtClean="0">
                <a:sym typeface="Wingdings" pitchFamily="2" charset="2"/>
              </a:rPr>
              <a:t>(Without taking a dependency on ASR)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70AD-B34C-42BE-9A0E-F1977B09603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378882" name="Picture 2"/>
          <p:cNvPicPr>
            <a:picLocks noChangeAspect="1" noChangeArrowheads="1"/>
          </p:cNvPicPr>
          <p:nvPr/>
        </p:nvPicPr>
        <p:blipFill>
          <a:blip r:embed="rId2"/>
          <a:srcRect l="13777" t="9143" r="14489" b="22983"/>
          <a:stretch>
            <a:fillRect/>
          </a:stretch>
        </p:blipFill>
        <p:spPr bwMode="auto">
          <a:xfrm>
            <a:off x="155851" y="1524000"/>
            <a:ext cx="891194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DDI Approach to Features: </a:t>
            </a:r>
            <a:br>
              <a:rPr lang="en-US" dirty="0" smtClean="0"/>
            </a:br>
            <a:r>
              <a:rPr lang="en-US" dirty="0" smtClean="0"/>
              <a:t>Don’t Do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25 years ago, the IBM Speech Group tossed a bomb shell</a:t>
            </a:r>
          </a:p>
          <a:p>
            <a:pPr lvl="1"/>
            <a:r>
              <a:rPr lang="en-US" i="1" dirty="0" smtClean="0"/>
              <a:t>There is no data like more data </a:t>
            </a:r>
            <a:r>
              <a:rPr lang="en-US" dirty="0" smtClean="0"/>
              <a:t>(Mercer, 1985)</a:t>
            </a:r>
            <a:endParaRPr lang="en-US" dirty="0" smtClean="0"/>
          </a:p>
          <a:p>
            <a:pPr lvl="1"/>
            <a:r>
              <a:rPr lang="en-US" dirty="0" smtClean="0"/>
              <a:t>DDI: More </a:t>
            </a:r>
            <a:r>
              <a:rPr lang="en-US" dirty="0" smtClean="0"/>
              <a:t>data &gt;&gt; thinking (algorithms, features, etc.)</a:t>
            </a:r>
            <a:endParaRPr lang="en-US" dirty="0" smtClean="0"/>
          </a:p>
          <a:p>
            <a:r>
              <a:rPr lang="en-US" dirty="0" smtClean="0"/>
              <a:t>15 years ago, Web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More data (so no need to think)</a:t>
            </a:r>
          </a:p>
          <a:p>
            <a:pPr lvl="1"/>
            <a:r>
              <a:rPr lang="en-US" dirty="0" smtClean="0">
                <a:sym typeface="Wingdings"/>
              </a:rPr>
              <a:t>But although the </a:t>
            </a:r>
            <a:r>
              <a:rPr lang="en-US" dirty="0" smtClean="0">
                <a:sym typeface="Wingdings"/>
              </a:rPr>
              <a:t>Web is </a:t>
            </a:r>
            <a:r>
              <a:rPr lang="en-US" dirty="0" smtClean="0"/>
              <a:t>Large, it isn’t that large</a:t>
            </a:r>
          </a:p>
          <a:p>
            <a:pPr lvl="1"/>
            <a:r>
              <a:rPr lang="en-US" dirty="0" smtClean="0"/>
              <a:t>Solitaire </a:t>
            </a:r>
            <a:r>
              <a:rPr lang="en-US" dirty="0" smtClean="0">
                <a:sym typeface="Wingdings" pitchFamily="2" charset="2"/>
              </a:rPr>
              <a:t> Multi-Player Game</a:t>
            </a:r>
          </a:p>
          <a:p>
            <a:pPr lvl="2"/>
            <a:r>
              <a:rPr lang="en-US" dirty="0" smtClean="0">
                <a:sym typeface="Wingdings"/>
              </a:rPr>
              <a:t>Authors, Users, Advertisers, Spammers</a:t>
            </a:r>
          </a:p>
          <a:p>
            <a:pPr lvl="2"/>
            <a:r>
              <a:rPr lang="en-US" dirty="0" smtClean="0">
                <a:sym typeface="Wingdings"/>
              </a:rPr>
              <a:t>Features about Readers &gt;&gt; Features about Writers (</a:t>
            </a:r>
            <a:r>
              <a:rPr lang="en-US" dirty="0" err="1" smtClean="0">
                <a:sym typeface="Wingdings"/>
              </a:rPr>
              <a:t>tf</a:t>
            </a:r>
            <a:r>
              <a:rPr lang="en-US" dirty="0" smtClean="0">
                <a:sym typeface="Wingdings"/>
              </a:rPr>
              <a:t>, IDF, Page Rank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Learning to Rank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Pro-features (Anti-DDI)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/>
              <a:t>Recent </a:t>
            </a:r>
            <a:r>
              <a:rPr lang="en-US" dirty="0" smtClean="0"/>
              <a:t>return to DDI</a:t>
            </a:r>
          </a:p>
          <a:p>
            <a:pPr lvl="1"/>
            <a:r>
              <a:rPr lang="en-US" dirty="0" smtClean="0"/>
              <a:t>Zero </a:t>
            </a:r>
            <a:r>
              <a:rPr lang="en-US" dirty="0" smtClean="0"/>
              <a:t>Resources &amp; Speech + Classification</a:t>
            </a:r>
            <a:endParaRPr lang="en-US" dirty="0" smtClean="0"/>
          </a:p>
          <a:p>
            <a:pPr lvl="1"/>
            <a:r>
              <a:rPr lang="en-US" dirty="0" smtClean="0"/>
              <a:t>Standard </a:t>
            </a:r>
            <a:r>
              <a:rPr lang="en-US" dirty="0" smtClean="0"/>
              <a:t>Practice (e.g., Gale):</a:t>
            </a:r>
          </a:p>
          <a:p>
            <a:pPr lvl="2"/>
            <a:r>
              <a:rPr lang="en-US" dirty="0" smtClean="0"/>
              <a:t>Connect black boxes (speech, IR, NLP) in Series</a:t>
            </a:r>
          </a:p>
          <a:p>
            <a:pPr lvl="2"/>
            <a:r>
              <a:rPr lang="en-US" dirty="0" smtClean="0"/>
              <a:t>Multiply Errors</a:t>
            </a:r>
          </a:p>
          <a:p>
            <a:pPr lvl="2"/>
            <a:r>
              <a:rPr lang="en-US" dirty="0" smtClean="0"/>
              <a:t>NA for low resource languages (all but English, Chinese, Arabic)</a:t>
            </a:r>
          </a:p>
          <a:p>
            <a:pPr lvl="1"/>
            <a:r>
              <a:rPr lang="en-US" dirty="0" smtClean="0"/>
              <a:t>Proposed alternative: Apply Classification directly to speech</a:t>
            </a:r>
          </a:p>
          <a:p>
            <a:pPr lvl="2"/>
            <a:r>
              <a:rPr lang="en-US" dirty="0" smtClean="0"/>
              <a:t>Without taking a dependency on ASR (Speech Recognition)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7BEAE-04C0-41ED-997F-037288504EF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65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200" y="1752600"/>
            <a:ext cx="6096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6200" y="4191000"/>
            <a:ext cx="6096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-1142206" y="2972594"/>
            <a:ext cx="2436812" cy="158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3E81-6ED9-4438-A74C-EA68967B3FC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Summary: Information Retrieval (IR)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Boolean Combinations of Keywords</a:t>
            </a:r>
          </a:p>
          <a:p>
            <a:pPr lvl="1"/>
            <a:r>
              <a:rPr lang="en-US" sz="2000" dirty="0" smtClean="0"/>
              <a:t>Popular with Intermediaries (Librarians)</a:t>
            </a:r>
          </a:p>
          <a:p>
            <a:r>
              <a:rPr lang="en-US" sz="2000" dirty="0" smtClean="0"/>
              <a:t>Rank Retrieval</a:t>
            </a:r>
          </a:p>
          <a:p>
            <a:pPr lvl="1"/>
            <a:r>
              <a:rPr lang="en-US" sz="2000" dirty="0" smtClean="0"/>
              <a:t>Sort </a:t>
            </a:r>
            <a:r>
              <a:rPr lang="en-US" sz="2000" dirty="0"/>
              <a:t>a collection of documents</a:t>
            </a:r>
            <a:r>
              <a:rPr lang="en-US" sz="2000" dirty="0" smtClean="0"/>
              <a:t> </a:t>
            </a:r>
          </a:p>
          <a:p>
            <a:pPr lvl="2"/>
            <a:r>
              <a:rPr lang="en-US" sz="1600" dirty="0" smtClean="0"/>
              <a:t>(</a:t>
            </a:r>
            <a:r>
              <a:rPr lang="en-US" sz="1600" dirty="0"/>
              <a:t>e.g., scientific papers, abstracts, paragraphs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by </a:t>
            </a:r>
            <a:r>
              <a:rPr lang="en-US" sz="1600" dirty="0"/>
              <a:t>how much they ‘‘match’’ a query</a:t>
            </a:r>
            <a:r>
              <a:rPr lang="en-US" sz="1600" dirty="0" smtClean="0"/>
              <a:t> 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query can be a</a:t>
            </a:r>
            <a:r>
              <a:rPr lang="en-US" sz="2000" dirty="0" smtClean="0"/>
              <a:t> (short) sequence </a:t>
            </a:r>
            <a:r>
              <a:rPr lang="en-US" sz="2000" dirty="0"/>
              <a:t>of </a:t>
            </a:r>
            <a:r>
              <a:rPr lang="en-US" sz="2000" dirty="0" smtClean="0"/>
              <a:t>keywords</a:t>
            </a:r>
          </a:p>
          <a:p>
            <a:pPr lvl="2"/>
            <a:r>
              <a:rPr lang="en-US" sz="1600" dirty="0" smtClean="0"/>
              <a:t>or </a:t>
            </a:r>
            <a:r>
              <a:rPr lang="en-US" sz="1600" dirty="0"/>
              <a:t>arbitrary text (e.g., one of the documents</a:t>
            </a:r>
            <a:r>
              <a:rPr lang="en-US" sz="1600" dirty="0" smtClean="0"/>
              <a:t>)</a:t>
            </a:r>
          </a:p>
          <a:p>
            <a:r>
              <a:rPr lang="en-US" sz="2000" dirty="0" smtClean="0"/>
              <a:t>Logs of User Behavior (Clicks, Toolbar)</a:t>
            </a:r>
          </a:p>
          <a:p>
            <a:pPr lvl="1"/>
            <a:r>
              <a:rPr lang="en-US" sz="2000" dirty="0" smtClean="0"/>
              <a:t>Solitaire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Multi-Player Game: </a:t>
            </a:r>
          </a:p>
          <a:p>
            <a:pPr lvl="2"/>
            <a:r>
              <a:rPr lang="en-US" sz="1600" dirty="0" smtClean="0">
                <a:sym typeface="Wingdings"/>
              </a:rPr>
              <a:t>Authors, Users, Advertisers, Spammers</a:t>
            </a:r>
          </a:p>
          <a:p>
            <a:pPr lvl="1"/>
            <a:r>
              <a:rPr lang="en-US" sz="2000" dirty="0" smtClean="0">
                <a:sym typeface="Wingdings"/>
              </a:rPr>
              <a:t>More Users than Authors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More Information in Logs than Docs</a:t>
            </a:r>
          </a:p>
          <a:p>
            <a:pPr lvl="1"/>
            <a:r>
              <a:rPr lang="en-US" sz="2000" dirty="0" smtClean="0">
                <a:sym typeface="Wingdings"/>
              </a:rPr>
              <a:t>Learning to Rank: </a:t>
            </a:r>
          </a:p>
          <a:p>
            <a:pPr lvl="2"/>
            <a:r>
              <a:rPr lang="en-US" sz="1600" dirty="0" smtClean="0">
                <a:sym typeface="Wingdings"/>
              </a:rPr>
              <a:t>Use Machine Learning to combine doc features &amp; log features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F9F1-074D-4EAB-913E-9E12A830BD3E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smtClean="0">
                <a:ea typeface="ＭＳ Ｐゴシック" pitchFamily="-107" charset="-128"/>
              </a:rPr>
              <a:t>Matching on Non-Text</a:t>
            </a:r>
            <a:r>
              <a:rPr lang="en-US" sz="3200" smtClean="0">
                <a:ea typeface="ＭＳ Ｐゴシック" pitchFamily="-107" charset="-128"/>
              </a:rPr>
              <a:t/>
            </a:r>
            <a:br>
              <a:rPr lang="en-US" sz="3200" smtClean="0">
                <a:ea typeface="ＭＳ Ｐゴシック" pitchFamily="-107" charset="-128"/>
              </a:rPr>
            </a:br>
            <a:r>
              <a:rPr lang="en-US" sz="3200" smtClean="0">
                <a:ea typeface="ＭＳ Ｐゴシック" pitchFamily="-107" charset="-128"/>
              </a:rPr>
              <a:t>Features: Images, Markup, Publisher, Date</a:t>
            </a:r>
          </a:p>
        </p:txBody>
      </p:sp>
      <p:pic>
        <p:nvPicPr>
          <p:cNvPr id="25603" name="Picture 5" descr="Picture 4.png"/>
          <p:cNvPicPr>
            <a:picLocks noChangeAspect="1"/>
          </p:cNvPicPr>
          <p:nvPr/>
        </p:nvPicPr>
        <p:blipFill>
          <a:blip r:embed="rId2"/>
          <a:srcRect l="14999" t="11333" r="17500" b="25999"/>
          <a:stretch>
            <a:fillRect/>
          </a:stretch>
        </p:blipFill>
        <p:spPr bwMode="auto">
          <a:xfrm>
            <a:off x="228600" y="1600200"/>
            <a:ext cx="86677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A5DA9-47E9-48A6-AB86-766C399D6662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icture 4.png"/>
          <p:cNvPicPr>
            <a:picLocks noChangeAspect="1"/>
          </p:cNvPicPr>
          <p:nvPr/>
        </p:nvPicPr>
        <p:blipFill>
          <a:blip r:embed="rId2"/>
          <a:srcRect l="14999" t="11333" r="17500" b="25999"/>
          <a:stretch>
            <a:fillRect/>
          </a:stretch>
        </p:blipFill>
        <p:spPr bwMode="auto">
          <a:xfrm>
            <a:off x="0" y="0"/>
            <a:ext cx="23637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Picture 5.png"/>
          <p:cNvPicPr>
            <a:picLocks noChangeAspect="1"/>
          </p:cNvPicPr>
          <p:nvPr/>
        </p:nvPicPr>
        <p:blipFill>
          <a:blip r:embed="rId3"/>
          <a:srcRect l="14166" t="23334" r="39999" b="10001"/>
          <a:stretch>
            <a:fillRect/>
          </a:stretch>
        </p:blipFill>
        <p:spPr bwMode="auto">
          <a:xfrm>
            <a:off x="2438400" y="762000"/>
            <a:ext cx="6705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7D15-425B-41F5-A714-FAE4C6A4A09E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5B46-2C7B-478B-A965-9CAD1DC0056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/>
          <a:srcRect l="19477" t="19810" r="17815" b="4000"/>
          <a:stretch>
            <a:fillRect/>
          </a:stretch>
        </p:blipFill>
        <p:spPr bwMode="auto">
          <a:xfrm>
            <a:off x="0" y="0"/>
            <a:ext cx="8991600" cy="681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4294967295"/>
          </p:nvPr>
        </p:nvSpPr>
        <p:spPr>
          <a:xfrm>
            <a:off x="0" y="2514600"/>
            <a:ext cx="9144000" cy="41910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&lt;title&gt;‭BBC Urdu‬ - ‮فن فنکار‬ - ‮موزارٹ کی دو نئی دھنیں پہلی بار‬&lt;/title&gt;         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…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&lt;meta name="dc.language" content="ur" /&gt;      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&lt;meta name="dc.publisher" content="British Broadcasting Corporation" /&gt;      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…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&lt;meta name="description”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 content="حال ہی میں دریافت ہونے والی موزارٹ کی دو نئی دھنوں آسٹریا میں ان کے پیدائشی شہر سالزبرگ میں پیش کی گئی ہے۔" /&gt;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&lt;meta name="keywords" content="Two new Mozart pieces performed" /&gt;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…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src="http://www.bbc.co.uk/worldservice/assets/images/2009/08/02/</a:t>
            </a:r>
          </a:p>
          <a:p>
            <a:pPr>
              <a:buFontTx/>
              <a:buNone/>
            </a:pPr>
            <a:r>
              <a:rPr lang="en-US" sz="2000" smtClean="0">
                <a:ea typeface="ＭＳ Ｐゴシック" pitchFamily="-107" charset="-128"/>
              </a:rPr>
              <a:t>090802104543_mozart_jt_283.jpg" </a:t>
            </a:r>
          </a:p>
        </p:txBody>
      </p:sp>
      <p:pic>
        <p:nvPicPr>
          <p:cNvPr id="27651" name="Picture 4" descr="Picture 6.png"/>
          <p:cNvPicPr>
            <a:picLocks noChangeAspect="1"/>
          </p:cNvPicPr>
          <p:nvPr/>
        </p:nvPicPr>
        <p:blipFill>
          <a:blip r:embed="rId2"/>
          <a:srcRect l="40834" t="35333" r="23334" b="14000"/>
          <a:stretch>
            <a:fillRect/>
          </a:stretch>
        </p:blipFill>
        <p:spPr bwMode="auto">
          <a:xfrm>
            <a:off x="6248400" y="0"/>
            <a:ext cx="28956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Picture 4.png"/>
          <p:cNvPicPr>
            <a:picLocks noChangeAspect="1"/>
          </p:cNvPicPr>
          <p:nvPr/>
        </p:nvPicPr>
        <p:blipFill>
          <a:blip r:embed="rId3"/>
          <a:srcRect l="14999" t="11333" r="17500" b="25999"/>
          <a:stretch>
            <a:fillRect/>
          </a:stretch>
        </p:blipFill>
        <p:spPr bwMode="auto">
          <a:xfrm>
            <a:off x="0" y="0"/>
            <a:ext cx="43434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9963-851A-4181-98B9-BCAC0BDE9C55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smtClean="0">
                <a:ea typeface="ＭＳ Ｐゴシック" pitchFamily="-107" charset="-128"/>
              </a:rPr>
              <a:t>Rigid Designator Hypothesis</a:t>
            </a:r>
            <a:r>
              <a:rPr lang="en-US" sz="2400" smtClean="0">
                <a:ea typeface="ＭＳ Ｐゴシック" pitchFamily="-107" charset="-128"/>
              </a:rPr>
              <a:t/>
            </a:r>
            <a:br>
              <a:rPr lang="en-US" sz="2400" smtClean="0">
                <a:ea typeface="ＭＳ Ｐゴシック" pitchFamily="-107" charset="-128"/>
              </a:rPr>
            </a:br>
            <a:r>
              <a:rPr lang="en-US" sz="2400" smtClean="0">
                <a:ea typeface="ＭＳ Ｐゴシック" pitchFamily="-107" charset="-128"/>
              </a:rPr>
              <a:t>Problem Reduction: Finding Comparable Pairs </a:t>
            </a:r>
            <a:r>
              <a:rPr lang="en-US" sz="2400" smtClean="0">
                <a:ea typeface="ＭＳ Ｐゴシック" pitchFamily="-107" charset="-128"/>
                <a:sym typeface="Wingdings" pitchFamily="-107" charset="2"/>
              </a:rPr>
              <a:t> Search</a:t>
            </a:r>
            <a:endParaRPr lang="en-US" sz="2400" smtClean="0">
              <a:ea typeface="ＭＳ Ｐゴシック" pitchFamily="-107" charset="-128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>
                <a:ea typeface="ＭＳ Ｐゴシック" pitchFamily="-107" charset="-128"/>
              </a:rPr>
              <a:t>Better clues for comparable corpora</a:t>
            </a:r>
          </a:p>
          <a:p>
            <a:pPr lvl="1"/>
            <a:r>
              <a:rPr lang="en-US" smtClean="0"/>
              <a:t>Numbers, Dates, Prices</a:t>
            </a:r>
          </a:p>
          <a:p>
            <a:pPr lvl="1"/>
            <a:r>
              <a:rPr lang="en-US" smtClean="0"/>
              <a:t>Proper Nouns</a:t>
            </a:r>
          </a:p>
          <a:p>
            <a:pPr lvl="1"/>
            <a:r>
              <a:rPr lang="en-US" smtClean="0"/>
              <a:t>Technical Terminology</a:t>
            </a:r>
          </a:p>
          <a:p>
            <a:pPr lvl="1"/>
            <a:r>
              <a:rPr lang="en-US" smtClean="0"/>
              <a:t>Pictures</a:t>
            </a:r>
          </a:p>
          <a:p>
            <a:pPr lvl="1"/>
            <a:r>
              <a:rPr lang="en-US" smtClean="0"/>
              <a:t>Good Keywords for Search Engines</a:t>
            </a:r>
          </a:p>
          <a:p>
            <a:pPr lvl="2"/>
            <a:r>
              <a:rPr lang="en-US" smtClean="0"/>
              <a:t>TF * IDF (low freq words)</a:t>
            </a:r>
          </a:p>
          <a:p>
            <a:r>
              <a:rPr lang="en-US" smtClean="0">
                <a:ea typeface="ＭＳ Ｐゴシック" pitchFamily="-107" charset="-128"/>
              </a:rPr>
              <a:t>Worse clues</a:t>
            </a:r>
          </a:p>
          <a:p>
            <a:pPr lvl="1"/>
            <a:r>
              <a:rPr lang="en-US" smtClean="0"/>
              <a:t>General Vocabulary (esp. high freq/ambig)</a:t>
            </a:r>
          </a:p>
          <a:p>
            <a:pPr lvl="1"/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0665-2FB8-44C5-819D-20D26D8317E4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Jeopardy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Query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Standard Search: </a:t>
            </a:r>
            <a:r>
              <a:rPr lang="en-US" dirty="0" err="1" smtClean="0">
                <a:sym typeface="Wingdings" pitchFamily="2" charset="2"/>
              </a:rPr>
              <a:t>QueryURL</a:t>
            </a:r>
            <a:endParaRPr lang="en-US" dirty="0" smtClean="0">
              <a:sym typeface="Wingdings" pitchFamily="2" charset="2"/>
            </a:endParaRP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Continental airlines </a:t>
            </a:r>
            <a:r>
              <a:rPr lang="en-US" dirty="0" smtClean="0">
                <a:sym typeface="Wingdings" pitchFamily="2" charset="2"/>
                <a:hlinkClick r:id="rId2"/>
              </a:rPr>
              <a:t>http://www.continental.com</a:t>
            </a:r>
            <a:r>
              <a:rPr lang="en-US" dirty="0" smtClean="0">
                <a:sym typeface="Wingdings" pitchFamily="2" charset="2"/>
              </a:rPr>
              <a:t>  </a:t>
            </a:r>
          </a:p>
          <a:p>
            <a:pPr lvl="2">
              <a:lnSpc>
                <a:spcPct val="90000"/>
              </a:lnSpc>
            </a:pPr>
            <a:endParaRPr lang="en-US" dirty="0" smtClean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Jeopardy: URL  Query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sym typeface="Wingdings" pitchFamily="2" charset="2"/>
                <a:hlinkClick r:id="rId2"/>
              </a:rPr>
              <a:t>http://www.continental.com</a:t>
            </a:r>
            <a:r>
              <a:rPr lang="en-US" sz="1900" dirty="0" smtClean="0">
                <a:sym typeface="Wingdings" pitchFamily="2" charset="2"/>
              </a:rPr>
              <a:t>  Continental Airlines</a:t>
            </a:r>
          </a:p>
          <a:p>
            <a:pPr lvl="2">
              <a:lnSpc>
                <a:spcPct val="90000"/>
              </a:lnSpc>
            </a:pPr>
            <a:endParaRPr lang="en-US" sz="19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Double Jeopardy: URL</a:t>
            </a:r>
            <a:r>
              <a:rPr lang="en-US" baseline="-25000" dirty="0" smtClean="0"/>
              <a:t>1</a:t>
            </a:r>
            <a:r>
              <a:rPr lang="en-US" dirty="0" smtClean="0"/>
              <a:t> &amp; URL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Query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Find a query that distinguishes URL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from URL</a:t>
            </a:r>
            <a:r>
              <a:rPr lang="en-US" sz="1800" baseline="-25000" dirty="0" smtClean="0"/>
              <a:t>1</a:t>
            </a:r>
          </a:p>
          <a:p>
            <a:pPr lvl="1">
              <a:lnSpc>
                <a:spcPct val="9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Continental Check-in</a:t>
            </a:r>
            <a:r>
              <a:rPr lang="en-US" sz="1800" dirty="0" smtClean="0"/>
              <a:t>: Distinguishes Continental’s check-in page from their home page</a:t>
            </a:r>
          </a:p>
          <a:p>
            <a:endParaRPr lang="en-US" dirty="0" smtClean="0"/>
          </a:p>
          <a:p>
            <a:r>
              <a:rPr lang="en-US" dirty="0" smtClean="0"/>
              <a:t>Query suggestion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D01DA-910B-44D3-ADE4-E85BC1A21B09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apple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057400"/>
            <a:ext cx="4829325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CE37E-093C-4152-9E7A-44ECCC8DF125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Spelling suggestion: more than a </a:t>
            </a:r>
            <a:r>
              <a:rPr lang="en-US" i="1" dirty="0" smtClean="0"/>
              <a:t>suggestion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1498600">
                <a:tc>
                  <a:txBody>
                    <a:bodyPr/>
                    <a:lstStyle/>
                    <a:p>
                      <a:r>
                        <a:rPr lang="en-US" dirty="0" smtClean="0"/>
                        <a:t>Entropy(Spelling</a:t>
                      </a:r>
                      <a:r>
                        <a:rPr lang="en-US" baseline="0" dirty="0" smtClean="0"/>
                        <a:t> Click | Query)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.01</a:t>
                      </a:r>
                      <a:endParaRPr lang="en-US" dirty="0"/>
                    </a:p>
                  </a:txBody>
                  <a:tcPr anchor="ctr"/>
                </a:tc>
              </a:tr>
              <a:tr h="1498600">
                <a:tc>
                  <a:txBody>
                    <a:bodyPr/>
                    <a:lstStyle/>
                    <a:p>
                      <a:r>
                        <a:rPr lang="en-US" dirty="0" smtClean="0"/>
                        <a:t>Entropy(Spelling</a:t>
                      </a:r>
                      <a:r>
                        <a:rPr lang="en-US" baseline="0" dirty="0" smtClean="0"/>
                        <a:t> Click)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.11</a:t>
                      </a:r>
                      <a:endParaRPr lang="en-US" dirty="0"/>
                    </a:p>
                  </a:txBody>
                  <a:tcPr anchor="ctr"/>
                </a:tc>
              </a:tr>
              <a:tr h="1498600">
                <a:tc>
                  <a:txBody>
                    <a:bodyPr/>
                    <a:lstStyle/>
                    <a:p>
                      <a:r>
                        <a:rPr lang="en-US" dirty="0" smtClean="0"/>
                        <a:t>Entropy(Spelling</a:t>
                      </a:r>
                      <a:r>
                        <a:rPr lang="en-US" baseline="0" dirty="0" smtClean="0"/>
                        <a:t> Click | User)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.08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google.co9m </a:t>
            </a:r>
            <a:r>
              <a:rPr lang="en-US" dirty="0"/>
              <a:t>	</a:t>
            </a:r>
            <a:r>
              <a:rPr lang="en-US" dirty="0" smtClean="0"/>
              <a:t>97.1%</a:t>
            </a:r>
          </a:p>
          <a:p>
            <a:r>
              <a:rPr lang="en-US" dirty="0" smtClean="0"/>
              <a:t>tmz.om</a:t>
            </a:r>
            <a:r>
              <a:rPr lang="en-US" dirty="0"/>
              <a:t>	</a:t>
            </a:r>
            <a:r>
              <a:rPr lang="en-US" dirty="0" smtClean="0"/>
              <a:t>	96.3%</a:t>
            </a:r>
          </a:p>
          <a:p>
            <a:r>
              <a:rPr lang="en-US" dirty="0" err="1"/>
              <a:t>raiglist</a:t>
            </a:r>
            <a:r>
              <a:rPr lang="en-US" dirty="0" smtClean="0"/>
              <a:t> 		95.7%</a:t>
            </a:r>
          </a:p>
          <a:p>
            <a:endParaRPr lang="en-US" dirty="0" smtClean="0"/>
          </a:p>
          <a:p>
            <a:r>
              <a:rPr lang="en-US" dirty="0" smtClean="0"/>
              <a:t>City TV Toronto     0.0%</a:t>
            </a:r>
          </a:p>
          <a:p>
            <a:r>
              <a:rPr lang="en-US" dirty="0"/>
              <a:t>s</a:t>
            </a:r>
            <a:r>
              <a:rPr lang="en-US" dirty="0" smtClean="0"/>
              <a:t>ink holes</a:t>
            </a:r>
            <a:r>
              <a:rPr lang="en-US" dirty="0"/>
              <a:t>	</a:t>
            </a:r>
            <a:r>
              <a:rPr lang="en-US" dirty="0" smtClean="0"/>
              <a:t>	   0.0%</a:t>
            </a:r>
          </a:p>
          <a:p>
            <a:r>
              <a:rPr lang="en-US" dirty="0" err="1"/>
              <a:t>m</a:t>
            </a:r>
            <a:r>
              <a:rPr lang="en-US" dirty="0" err="1" smtClean="0"/>
              <a:t>ens</a:t>
            </a:r>
            <a:r>
              <a:rPr lang="en-US" dirty="0" smtClean="0"/>
              <a:t> style	   0.0%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096000"/>
            <a:ext cx="592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Queries with clicks, June 1-7, 2008, en-us market, </a:t>
            </a:r>
            <a:r>
              <a:rPr lang="en-US" dirty="0" err="1" smtClean="0"/>
              <a:t>bot</a:t>
            </a:r>
            <a:r>
              <a:rPr lang="en-US" dirty="0" smtClean="0"/>
              <a:t> filtered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ACFB5-D5F7-4ED7-9146-F38AD1B89DD1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Spelling is Easier than </a:t>
            </a:r>
            <a:r>
              <a:rPr lang="en-US" dirty="0" err="1" smtClean="0"/>
              <a:t>Algo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2398-1CEE-4718-94C5-C1DB50EC8DA9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Much Easier With the Query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B819-CB9A-4E81-A2B0-672C9F999F01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Personalization Helps, But not as Much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E6FE-1107-406B-BD72-81A8049744DE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Pattern Recognition Problems</a:t>
            </a:r>
            <a:br>
              <a:rPr lang="en-US" dirty="0" smtClean="0"/>
            </a:br>
            <a:r>
              <a:rPr lang="en-US" dirty="0" smtClean="0"/>
              <a:t>in Computational Linguistics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Information Retrieval:</a:t>
            </a:r>
          </a:p>
          <a:p>
            <a:pPr lvl="1"/>
            <a:r>
              <a:rPr lang="en-US" dirty="0" smtClean="0"/>
              <a:t>Is this doc more like relevant docs or irrelevant docs?</a:t>
            </a:r>
          </a:p>
          <a:p>
            <a:r>
              <a:rPr lang="en-US" dirty="0" smtClean="0"/>
              <a:t> Author Identification:</a:t>
            </a:r>
          </a:p>
          <a:p>
            <a:pPr lvl="1"/>
            <a:r>
              <a:rPr lang="en-US" dirty="0" smtClean="0"/>
              <a:t>Is </a:t>
            </a:r>
            <a:r>
              <a:rPr lang="en-US" dirty="0"/>
              <a:t>this doc more like author A’s docs or author B’s docs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Word Sense Disambiguation</a:t>
            </a:r>
          </a:p>
          <a:p>
            <a:pPr lvl="1"/>
            <a:r>
              <a:rPr lang="en-US" dirty="0" smtClean="0"/>
              <a:t>Is </a:t>
            </a:r>
            <a:r>
              <a:rPr lang="en-US" dirty="0"/>
              <a:t>the context of this use of </a:t>
            </a:r>
            <a:r>
              <a:rPr lang="en-US" i="1" dirty="0" smtClean="0"/>
              <a:t>bank</a:t>
            </a:r>
          </a:p>
          <a:p>
            <a:pPr lvl="2"/>
            <a:r>
              <a:rPr lang="en-US" dirty="0" smtClean="0"/>
              <a:t>more </a:t>
            </a:r>
            <a:r>
              <a:rPr lang="en-US" dirty="0"/>
              <a:t>like sense 1’s </a:t>
            </a:r>
            <a:r>
              <a:rPr lang="en-US" dirty="0" smtClean="0"/>
              <a:t>contexts</a:t>
            </a:r>
          </a:p>
          <a:p>
            <a:pPr lvl="2"/>
            <a:r>
              <a:rPr lang="en-US" dirty="0" smtClean="0"/>
              <a:t>or </a:t>
            </a:r>
            <a:r>
              <a:rPr lang="en-US" dirty="0"/>
              <a:t>like sense 2’s contexts</a:t>
            </a:r>
            <a:r>
              <a:rPr lang="en-US" dirty="0" smtClean="0"/>
              <a:t>?</a:t>
            </a:r>
          </a:p>
          <a:p>
            <a:r>
              <a:rPr lang="en-US" dirty="0" smtClean="0"/>
              <a:t>Machine Translation</a:t>
            </a:r>
          </a:p>
          <a:p>
            <a:pPr lvl="1"/>
            <a:r>
              <a:rPr lang="en-US" dirty="0" smtClean="0"/>
              <a:t>Is </a:t>
            </a:r>
            <a:r>
              <a:rPr lang="en-US" dirty="0"/>
              <a:t>the context of this use of </a:t>
            </a:r>
            <a:r>
              <a:rPr lang="en-US" i="1" dirty="0" smtClean="0"/>
              <a:t>drug </a:t>
            </a:r>
            <a:r>
              <a:rPr lang="en-US" dirty="0" smtClean="0"/>
              <a:t>more </a:t>
            </a:r>
            <a:r>
              <a:rPr lang="en-US" dirty="0"/>
              <a:t>like those that were translated as </a:t>
            </a:r>
            <a:r>
              <a:rPr lang="en-US" i="1" dirty="0" smtClean="0"/>
              <a:t>drogue</a:t>
            </a:r>
          </a:p>
          <a:p>
            <a:pPr lvl="1"/>
            <a:r>
              <a:rPr lang="en-US" dirty="0" smtClean="0"/>
              <a:t>or </a:t>
            </a:r>
            <a:r>
              <a:rPr lang="en-US" dirty="0"/>
              <a:t>those that were translated </a:t>
            </a:r>
            <a:r>
              <a:rPr lang="en-US" dirty="0" smtClean="0"/>
              <a:t>as </a:t>
            </a:r>
            <a:r>
              <a:rPr lang="en-US" i="1" dirty="0" smtClean="0"/>
              <a:t>medicament</a:t>
            </a:r>
            <a:r>
              <a:rPr lang="en-US" dirty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7997A-2A62-40B0-B34E-EF80C63FA568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Naïve </a:t>
            </a:r>
            <a:r>
              <a:rPr lang="en-US" dirty="0" err="1" smtClean="0"/>
              <a:t>Bayes</a:t>
            </a:r>
            <a:endParaRPr lang="en-US" dirty="0"/>
          </a:p>
        </p:txBody>
      </p:sp>
      <p:pic>
        <p:nvPicPr>
          <p:cNvPr id="4" name="Content Placeholder 3" descr="Picture 15.png"/>
          <p:cNvPicPr>
            <a:picLocks noGrp="1" noChangeAspect="1"/>
          </p:cNvPicPr>
          <p:nvPr>
            <p:ph idx="1"/>
          </p:nvPr>
        </p:nvPicPr>
        <p:blipFill>
          <a:blip r:embed="rId2"/>
          <a:srcRect l="5805" t="5051" r="2648" b="10768"/>
          <a:stretch>
            <a:fillRect/>
          </a:stretch>
        </p:blipFill>
        <p:spPr>
          <a:xfrm>
            <a:off x="0" y="1298028"/>
            <a:ext cx="9144000" cy="525517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61F6-CF19-4EA2-84F9-F9216779A8D0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600200"/>
          </a:xfrm>
        </p:spPr>
        <p:txBody>
          <a:bodyPr>
            <a:noAutofit/>
          </a:bodyPr>
          <a:lstStyle/>
          <a:p>
            <a:r>
              <a:rPr lang="en-US" sz="5400" dirty="0"/>
              <a:t>How Large is Very Large</a:t>
            </a:r>
            <a:r>
              <a:rPr lang="en-US" sz="5400" dirty="0" smtClean="0"/>
              <a:t>?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From a Keynote to EMNLP Conference, </a:t>
            </a:r>
            <a:br>
              <a:rPr lang="en-US" sz="3200" dirty="0" smtClean="0"/>
            </a:br>
            <a:r>
              <a:rPr lang="en-US" sz="3200" dirty="0" smtClean="0"/>
              <a:t>formally Workshop on Very Large Corpora</a:t>
            </a:r>
            <a:endParaRPr lang="en-US" sz="3200" dirty="0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>
            <p:ph type="tbl" idx="1"/>
          </p:nvPr>
        </p:nvGraphicFramePr>
        <p:xfrm>
          <a:off x="696913" y="1982788"/>
          <a:ext cx="7539037" cy="4760912"/>
        </p:xfrm>
        <a:graphic>
          <a:graphicData uri="http://schemas.openxmlformats.org/presentationml/2006/ole">
            <p:oleObj spid="_x0000_s207874" name="Document" r:id="rId3" imgW="7543800" imgH="4762500" progId="Word.Document.8">
              <p:embed/>
            </p:oleObj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F11-A49C-4AA9-B580-C397BAB38979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DAB1-35E4-1645-817C-7F3A7203379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Information Retrieval (IR)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Boolean Combinations of Keywords</a:t>
            </a:r>
          </a:p>
          <a:p>
            <a:pPr lvl="1"/>
            <a:r>
              <a:rPr lang="en-US" dirty="0" smtClean="0"/>
              <a:t>Dominated the Market (before the web)</a:t>
            </a:r>
          </a:p>
          <a:p>
            <a:pPr lvl="1"/>
            <a:r>
              <a:rPr lang="en-US" dirty="0" smtClean="0"/>
              <a:t>Popular with Intermediaries (Librarians)</a:t>
            </a:r>
          </a:p>
          <a:p>
            <a:r>
              <a:rPr lang="en-US" dirty="0" smtClean="0"/>
              <a:t>Rank Retrieval (Google)</a:t>
            </a:r>
          </a:p>
          <a:p>
            <a:pPr lvl="1"/>
            <a:r>
              <a:rPr lang="en-US" dirty="0" smtClean="0"/>
              <a:t>Sort </a:t>
            </a:r>
            <a:r>
              <a:rPr lang="en-US" dirty="0"/>
              <a:t>a collection of documents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(</a:t>
            </a:r>
            <a:r>
              <a:rPr lang="en-US" dirty="0"/>
              <a:t>e.g., scientific papers, abstracts, paragraphs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by </a:t>
            </a:r>
            <a:r>
              <a:rPr lang="en-US" dirty="0"/>
              <a:t>how much they ‘‘match’’ a query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query can be a</a:t>
            </a:r>
            <a:r>
              <a:rPr lang="en-US" dirty="0" smtClean="0"/>
              <a:t> (short) sequence </a:t>
            </a:r>
            <a:r>
              <a:rPr lang="en-US" dirty="0"/>
              <a:t>of </a:t>
            </a:r>
            <a:r>
              <a:rPr lang="en-US" dirty="0" smtClean="0"/>
              <a:t>keywords</a:t>
            </a:r>
          </a:p>
          <a:p>
            <a:pPr lvl="2"/>
            <a:r>
              <a:rPr lang="en-US" dirty="0" smtClean="0"/>
              <a:t>or </a:t>
            </a:r>
            <a:r>
              <a:rPr lang="en-US" dirty="0"/>
              <a:t>arbitrary text (e.g., one of the documents)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182-A955-4754-8E2E-A39E5AA4B67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Keywords </a:t>
            </a:r>
            <a:r>
              <a:rPr lang="en-US" dirty="0"/>
              <a:t>(and</a:t>
            </a:r>
            <a:r>
              <a:rPr lang="en-US" dirty="0" smtClean="0"/>
              <a:t> Boolean </a:t>
            </a:r>
            <a:r>
              <a:rPr lang="en-US" dirty="0"/>
              <a:t>combinations thereof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Vector</a:t>
            </a:r>
            <a:r>
              <a:rPr lang="en-US" dirty="0"/>
              <a:t>-Space ‘‘Model’’ (Salton, chap 10.1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Represent </a:t>
            </a:r>
            <a:r>
              <a:rPr lang="en-US" dirty="0"/>
              <a:t>the query and the documents as V- dimensional </a:t>
            </a:r>
            <a:r>
              <a:rPr lang="en-US" dirty="0" smtClean="0"/>
              <a:t>vectors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ort </a:t>
            </a:r>
            <a:r>
              <a:rPr lang="en-US" dirty="0"/>
              <a:t>vectors</a:t>
            </a:r>
            <a:r>
              <a:rPr lang="en-US" dirty="0" smtClean="0"/>
              <a:t> by</a:t>
            </a:r>
          </a:p>
          <a:p>
            <a:r>
              <a:rPr lang="en-US" dirty="0" smtClean="0"/>
              <a:t>Probabilistic </a:t>
            </a:r>
            <a:r>
              <a:rPr lang="en-US" dirty="0"/>
              <a:t>Retrieval </a:t>
            </a:r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Salton, chap 10.3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Sort documents by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114800" y="3294380"/>
          <a:ext cx="4191000" cy="1201420"/>
        </p:xfrm>
        <a:graphic>
          <a:graphicData uri="http://schemas.openxmlformats.org/presentationml/2006/ole">
            <p:oleObj spid="_x0000_s354306" name="Equation" r:id="rId3" imgW="1905000" imgH="54610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19600" y="5105400"/>
          <a:ext cx="3962400" cy="1039318"/>
        </p:xfrm>
        <a:graphic>
          <a:graphicData uri="http://schemas.openxmlformats.org/presentationml/2006/ole">
            <p:oleObj spid="_x0000_s354307" name="Equation" r:id="rId4" imgW="1549400" imgH="406400" progId="Equation.3">
              <p:embed/>
            </p:oleObj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CCA48-D0B8-4821-B7D3-F256B972B55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734E7-F0CF-401F-9C5D-55BE946BE46F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B9C8B-3BD7-B442-80DC-AA1D85F7B80C}" type="slidenum">
              <a:rPr lang="en-US"/>
              <a:pPr/>
              <a:t>82</a:t>
            </a:fld>
            <a:endParaRPr lang="en-US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Rising Tide of Data Lifts All Boats</a:t>
            </a:r>
            <a:br>
              <a:rPr lang="en-US" sz="4000"/>
            </a:br>
            <a:r>
              <a:rPr lang="en-US" sz="2000"/>
              <a:t>If you have a lot of data, then you don’t need a lot of methodology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1985: “</a:t>
            </a:r>
            <a:r>
              <a:rPr lang="en-US" sz="2400" i="1" dirty="0"/>
              <a:t>There is no data like more data”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Fighting words uttered by radical fringe elements (</a:t>
            </a:r>
            <a:r>
              <a:rPr lang="en-US" sz="2000" dirty="0" smtClean="0"/>
              <a:t>Mercer)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1993 Workshop on Very Large Corpora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Perfect timing: Just before the web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Couldn’t help but succeed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Fate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1995: The Web changes everything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All you need is data (magic sauce)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linguistics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artificial intelligence (representation)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machine learning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statistics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error </a:t>
            </a:r>
            <a:r>
              <a:rPr lang="en-US" sz="2000" dirty="0" smtClean="0"/>
              <a:t>analysis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No features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814C-4620-416F-925A-5186DEBCA021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63A9-B8B2-A64B-B615-9B7B45CA8A64}" type="slidenum">
              <a:rPr lang="en-US"/>
              <a:pPr/>
              <a:t>83</a:t>
            </a:fld>
            <a:endParaRPr lang="en-US"/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800"/>
              <a:t>The rising tide of data will lift all boats!</a:t>
            </a:r>
            <a:r>
              <a:rPr lang="en-US" sz="2400"/>
              <a:t/>
            </a:r>
            <a:br>
              <a:rPr lang="en-US" sz="2400"/>
            </a:br>
            <a:r>
              <a:rPr lang="en-US" sz="2800"/>
              <a:t>TREC Question Answering &amp; Google:</a:t>
            </a:r>
            <a:br>
              <a:rPr lang="en-US" sz="2800"/>
            </a:br>
            <a:r>
              <a:rPr lang="en-US" sz="2400" i="1"/>
              <a:t>What is the highest point on Earth?</a:t>
            </a:r>
          </a:p>
        </p:txBody>
      </p:sp>
      <p:pic>
        <p:nvPicPr>
          <p:cNvPr id="143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0567" r="47716" b="38715"/>
          <a:stretch>
            <a:fillRect/>
          </a:stretch>
        </p:blipFill>
        <p:spPr>
          <a:xfrm>
            <a:off x="0" y="1371600"/>
            <a:ext cx="9144000" cy="66500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632A-AAA1-4953-8CDC-AE555E716621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06CE-AFAC-2049-9C29-51FCAEB24DE4}" type="slidenum">
              <a:rPr lang="en-US"/>
              <a:pPr/>
              <a:t>84</a:t>
            </a:fld>
            <a:endParaRPr lang="en-US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rising tide of data will lift all boats!</a:t>
            </a:r>
            <a:br>
              <a:rPr lang="en-US" sz="2800" dirty="0"/>
            </a:br>
            <a:r>
              <a:rPr lang="en-US" sz="2800" dirty="0"/>
              <a:t>Acquiring Lexical Resources from Data:</a:t>
            </a:r>
            <a:br>
              <a:rPr lang="en-US" sz="2800" dirty="0"/>
            </a:br>
            <a:r>
              <a:rPr lang="en-US" sz="1800" dirty="0"/>
              <a:t>Dictionaries, </a:t>
            </a:r>
            <a:r>
              <a:rPr lang="en-US" sz="1800" dirty="0" err="1"/>
              <a:t>Ontologies</a:t>
            </a:r>
            <a:r>
              <a:rPr lang="en-US" sz="1800" dirty="0"/>
              <a:t>, </a:t>
            </a:r>
            <a:r>
              <a:rPr lang="en-US" sz="1800" dirty="0" err="1"/>
              <a:t>WordNets</a:t>
            </a:r>
            <a:r>
              <a:rPr lang="en-US" sz="1800" dirty="0"/>
              <a:t>, Language Models, etc.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800" dirty="0">
                <a:hlinkClick r:id="rId2"/>
              </a:rPr>
              <a:t>http://labs1.google.com/sets</a:t>
            </a:r>
            <a:endParaRPr lang="en-US" sz="1800" dirty="0"/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8229600" cy="5029200"/>
        </p:xfrm>
        <a:graphic>
          <a:graphicData uri="http://schemas.openxmlformats.org/drawingml/2006/table">
            <a:tbl>
              <a:tblPr/>
              <a:tblGrid>
                <a:gridCol w="2038350"/>
                <a:gridCol w="2036763"/>
                <a:gridCol w="2038350"/>
                <a:gridCol w="2116137"/>
              </a:tblGrid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England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Japan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France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China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Dog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more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Germany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Horse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ls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Italy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Indonesia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Fish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rm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Ireland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Malaysia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Bird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mv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Spain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Korea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Rabbit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Scotland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Taiwan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Cattle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cp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Belgium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Thailand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mkdir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Singapore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Livestock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Austria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Australia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Mouse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tail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Australia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Bangladesh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Human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pwd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5466" name="Rectangle 58"/>
          <p:cNvSpPr>
            <a:spLocks noChangeArrowheads="1"/>
          </p:cNvSpPr>
          <p:nvPr/>
        </p:nvSpPr>
        <p:spPr bwMode="auto">
          <a:xfrm>
            <a:off x="2590800" y="2590800"/>
            <a:ext cx="1905000" cy="403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67" name="Rectangle 59"/>
          <p:cNvSpPr>
            <a:spLocks noChangeArrowheads="1"/>
          </p:cNvSpPr>
          <p:nvPr/>
        </p:nvSpPr>
        <p:spPr bwMode="auto">
          <a:xfrm>
            <a:off x="4572000" y="2590800"/>
            <a:ext cx="1905000" cy="396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68" name="Rectangle 60"/>
          <p:cNvSpPr>
            <a:spLocks noChangeArrowheads="1"/>
          </p:cNvSpPr>
          <p:nvPr/>
        </p:nvSpPr>
        <p:spPr bwMode="auto">
          <a:xfrm>
            <a:off x="6477000" y="2590800"/>
            <a:ext cx="1905000" cy="396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69" name="Rectangle 61"/>
          <p:cNvSpPr>
            <a:spLocks noChangeArrowheads="1"/>
          </p:cNvSpPr>
          <p:nvPr/>
        </p:nvSpPr>
        <p:spPr bwMode="auto">
          <a:xfrm>
            <a:off x="6477000" y="1600200"/>
            <a:ext cx="1828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70" name="Rectangle 62"/>
          <p:cNvSpPr>
            <a:spLocks noChangeArrowheads="1"/>
          </p:cNvSpPr>
          <p:nvPr/>
        </p:nvSpPr>
        <p:spPr bwMode="auto">
          <a:xfrm>
            <a:off x="4648200" y="1600200"/>
            <a:ext cx="1828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71" name="Rectangle 63"/>
          <p:cNvSpPr>
            <a:spLocks noChangeArrowheads="1"/>
          </p:cNvSpPr>
          <p:nvPr/>
        </p:nvSpPr>
        <p:spPr bwMode="auto">
          <a:xfrm>
            <a:off x="2438400" y="1600200"/>
            <a:ext cx="1828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472" name="Rectangle 64"/>
          <p:cNvSpPr>
            <a:spLocks noChangeArrowheads="1"/>
          </p:cNvSpPr>
          <p:nvPr/>
        </p:nvSpPr>
        <p:spPr bwMode="auto">
          <a:xfrm>
            <a:off x="609600" y="2590800"/>
            <a:ext cx="1828800" cy="411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5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45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5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45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66" grpId="0" animBg="1"/>
      <p:bldP spid="145467" grpId="0" animBg="1"/>
      <p:bldP spid="145468" grpId="0" animBg="1"/>
      <p:bldP spid="145469" grpId="0" animBg="1"/>
      <p:bldP spid="145470" grpId="0" animBg="1"/>
      <p:bldP spid="145471" grpId="0" animBg="1"/>
      <p:bldP spid="14547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CA2D6-34DD-44B2-A4BC-F495A52A552C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E99D-FE87-0342-8D80-EBAAA7BE6643}" type="slidenum">
              <a:rPr lang="en-US"/>
              <a:pPr/>
              <a:t>85</a:t>
            </a:fld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5181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More data </a:t>
            </a:r>
            <a:r>
              <a:rPr lang="en-US" sz="2800">
                <a:sym typeface="Wingdings" charset="2"/>
              </a:rPr>
              <a:t> better results</a:t>
            </a:r>
            <a:r>
              <a:rPr lang="en-US" sz="280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TREC Question Answering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Remarkable performance: Google and not much else</a:t>
            </a:r>
          </a:p>
          <a:p>
            <a:pPr lvl="3">
              <a:lnSpc>
                <a:spcPct val="80000"/>
              </a:lnSpc>
            </a:pPr>
            <a:r>
              <a:rPr lang="en-US" sz="1800"/>
              <a:t>Norvig (ACL-02)</a:t>
            </a:r>
          </a:p>
          <a:p>
            <a:pPr lvl="3">
              <a:lnSpc>
                <a:spcPct val="80000"/>
              </a:lnSpc>
            </a:pPr>
            <a:r>
              <a:rPr lang="en-US" sz="1800"/>
              <a:t>AskMSR (SIGIR-02)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Lexical Acquisition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Google Sets</a:t>
            </a:r>
          </a:p>
          <a:p>
            <a:pPr lvl="3">
              <a:lnSpc>
                <a:spcPct val="80000"/>
              </a:lnSpc>
            </a:pPr>
            <a:r>
              <a:rPr lang="en-GB" sz="1800"/>
              <a:t>We tried similar things</a:t>
            </a:r>
          </a:p>
          <a:p>
            <a:pPr lvl="4">
              <a:lnSpc>
                <a:spcPct val="80000"/>
              </a:lnSpc>
            </a:pPr>
            <a:r>
              <a:rPr lang="en-GB" sz="1800"/>
              <a:t>but with </a:t>
            </a:r>
            <a:r>
              <a:rPr lang="en-GB" sz="1800" i="1" u="sng"/>
              <a:t>tiny</a:t>
            </a:r>
            <a:r>
              <a:rPr lang="en-GB" sz="1800"/>
              <a:t> corpora</a:t>
            </a:r>
          </a:p>
          <a:p>
            <a:pPr lvl="4">
              <a:lnSpc>
                <a:spcPct val="80000"/>
              </a:lnSpc>
            </a:pPr>
            <a:r>
              <a:rPr lang="en-GB" sz="1800"/>
              <a:t>which we called </a:t>
            </a:r>
            <a:r>
              <a:rPr lang="en-GB" sz="1800" i="1" u="sng"/>
              <a:t>large</a:t>
            </a:r>
            <a:endParaRPr lang="en-US" sz="1800"/>
          </a:p>
        </p:txBody>
      </p:sp>
      <p:pic>
        <p:nvPicPr>
          <p:cNvPr id="14643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19800" y="1371600"/>
            <a:ext cx="2916238" cy="2185988"/>
          </a:xfrm>
          <a:noFill/>
          <a:ln/>
        </p:spPr>
      </p:pic>
      <p:pic>
        <p:nvPicPr>
          <p:cNvPr id="14643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0" y="3810000"/>
            <a:ext cx="4038600" cy="2187575"/>
          </a:xfrm>
        </p:spPr>
      </p:pic>
      <p:sp>
        <p:nvSpPr>
          <p:cNvPr id="146438" name="Line 6"/>
          <p:cNvSpPr>
            <a:spLocks noChangeShapeType="1"/>
          </p:cNvSpPr>
          <p:nvPr/>
        </p:nvSpPr>
        <p:spPr bwMode="auto">
          <a:xfrm>
            <a:off x="4724400" y="22098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39" name="Line 7"/>
          <p:cNvSpPr>
            <a:spLocks noChangeShapeType="1"/>
          </p:cNvSpPr>
          <p:nvPr/>
        </p:nvSpPr>
        <p:spPr bwMode="auto">
          <a:xfrm>
            <a:off x="2971800" y="3962400"/>
            <a:ext cx="2514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6440" name="Picture 8" descr="Figur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67288"/>
            <a:ext cx="23622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057400" y="5105400"/>
            <a:ext cx="1912938" cy="2163763"/>
            <a:chOff x="534" y="183"/>
            <a:chExt cx="5019" cy="3843"/>
          </a:xfrm>
        </p:grpSpPr>
        <p:pic>
          <p:nvPicPr>
            <p:cNvPr id="146442" name="Picture 10" descr="unsup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5" y="183"/>
              <a:ext cx="4878" cy="306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46443" name="Text Box 11"/>
            <p:cNvSpPr txBox="1">
              <a:spLocks noChangeArrowheads="1"/>
            </p:cNvSpPr>
            <p:nvPr/>
          </p:nvSpPr>
          <p:spPr bwMode="auto">
            <a:xfrm>
              <a:off x="1525" y="3214"/>
              <a:ext cx="483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400" b="1">
                <a:ea typeface="Arial" charset="0"/>
                <a:cs typeface="Arial" charset="0"/>
              </a:endParaRPr>
            </a:p>
          </p:txBody>
        </p:sp>
        <p:sp>
          <p:nvSpPr>
            <p:cNvPr id="146444" name="Text Box 12"/>
            <p:cNvSpPr txBox="1">
              <a:spLocks noChangeArrowheads="1"/>
            </p:cNvSpPr>
            <p:nvPr/>
          </p:nvSpPr>
          <p:spPr bwMode="auto">
            <a:xfrm rot="16200000">
              <a:off x="167" y="2405"/>
              <a:ext cx="976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endParaRPr lang="en-US" sz="2400" b="1">
                <a:ea typeface="Arial" charset="0"/>
                <a:cs typeface="Arial" charset="0"/>
              </a:endParaRPr>
            </a:p>
          </p:txBody>
        </p:sp>
      </p:grpSp>
      <p:sp>
        <p:nvSpPr>
          <p:cNvPr id="146446" name="Rectangle 1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Rising Tide of Data Lifts All Boats</a:t>
            </a:r>
            <a:br>
              <a:rPr lang="en-US" sz="4000"/>
            </a:br>
            <a:r>
              <a:rPr lang="en-US" sz="2000"/>
              <a:t>If you have a lot of data, then you don’t need a lot of 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Trends over 25 Years &amp;</a:t>
            </a:r>
            <a:br>
              <a:rPr lang="en-US" dirty="0" smtClean="0"/>
            </a:br>
            <a:r>
              <a:rPr lang="en-US" dirty="0" smtClean="0"/>
              <a:t>Role of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DDI (Don’t Do IT) Approach to Features</a:t>
            </a:r>
          </a:p>
          <a:p>
            <a:pPr lvl="1"/>
            <a:r>
              <a:rPr lang="en-US" i="1" dirty="0" smtClean="0"/>
              <a:t>There is no data like more data </a:t>
            </a:r>
            <a:r>
              <a:rPr lang="en-US" dirty="0" smtClean="0"/>
              <a:t>(Mercer, 1985)</a:t>
            </a:r>
          </a:p>
          <a:p>
            <a:pPr lvl="1"/>
            <a:r>
              <a:rPr lang="en-US" dirty="0" smtClean="0"/>
              <a:t>More data &gt;&gt; thinking (algorithms, features, etc.)</a:t>
            </a:r>
          </a:p>
          <a:p>
            <a:r>
              <a:rPr lang="en-US" b="1" dirty="0" smtClean="0"/>
              <a:t>The Web is Large (But not that large)</a:t>
            </a:r>
          </a:p>
          <a:p>
            <a:r>
              <a:rPr lang="en-US" dirty="0" smtClean="0"/>
              <a:t>Solitaire </a:t>
            </a:r>
            <a:r>
              <a:rPr lang="en-US" dirty="0" smtClean="0">
                <a:sym typeface="Wingdings" pitchFamily="2" charset="2"/>
              </a:rPr>
              <a:t> Multi-Player Game</a:t>
            </a:r>
          </a:p>
          <a:p>
            <a:pPr lvl="1"/>
            <a:r>
              <a:rPr lang="en-US" dirty="0" smtClean="0">
                <a:sym typeface="Wingdings"/>
              </a:rPr>
              <a:t>Authors, Users, Advertisers, Spammers</a:t>
            </a:r>
          </a:p>
          <a:p>
            <a:pPr lvl="1"/>
            <a:r>
              <a:rPr lang="en-US" dirty="0" smtClean="0">
                <a:sym typeface="Wingdings"/>
              </a:rPr>
              <a:t>Features about Readers &gt;&gt; Features about Writers (</a:t>
            </a:r>
            <a:r>
              <a:rPr lang="en-US" dirty="0" err="1" smtClean="0">
                <a:sym typeface="Wingdings"/>
              </a:rPr>
              <a:t>tf</a:t>
            </a:r>
            <a:r>
              <a:rPr lang="en-US" dirty="0" smtClean="0">
                <a:sym typeface="Wingdings"/>
              </a:rPr>
              <a:t>, IDF, Page Rank)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/>
              <a:t>Zero Resources &amp; Speech + Classification</a:t>
            </a:r>
          </a:p>
          <a:p>
            <a:pPr lvl="1"/>
            <a:r>
              <a:rPr lang="en-US" dirty="0" smtClean="0"/>
              <a:t>Standard Practice (e.g., Gale):</a:t>
            </a:r>
          </a:p>
          <a:p>
            <a:pPr lvl="2"/>
            <a:r>
              <a:rPr lang="en-US" dirty="0" smtClean="0"/>
              <a:t>Connect black boxes (speech, IR, NLP) in Series</a:t>
            </a:r>
          </a:p>
          <a:p>
            <a:pPr lvl="2"/>
            <a:r>
              <a:rPr lang="en-US" dirty="0" smtClean="0"/>
              <a:t>Multiply Errors</a:t>
            </a:r>
          </a:p>
          <a:p>
            <a:pPr lvl="2"/>
            <a:r>
              <a:rPr lang="en-US" dirty="0" smtClean="0"/>
              <a:t>NA for low resource languages (all but English, Chinese, Arabic)</a:t>
            </a:r>
          </a:p>
          <a:p>
            <a:pPr lvl="1"/>
            <a:r>
              <a:rPr lang="en-US" dirty="0" smtClean="0"/>
              <a:t>Proposed alternative: Apply Classification directly to speech</a:t>
            </a:r>
          </a:p>
          <a:p>
            <a:pPr lvl="2"/>
            <a:r>
              <a:rPr lang="en-US" dirty="0" smtClean="0"/>
              <a:t>Without taking a dependency on ASR (Speech Recognition)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634A-81EB-44FD-9CBD-0D8EFD3C4719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Page Rank </a:t>
            </a:r>
            <a:r>
              <a:rPr lang="en-US" sz="3600" dirty="0"/>
              <a:t>=</a:t>
            </a:r>
            <a:r>
              <a:rPr lang="en-US" sz="3600" dirty="0" smtClean="0"/>
              <a:t>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Eigenvector</a:t>
            </a:r>
            <a:br>
              <a:rPr lang="en-US" sz="3600" dirty="0" smtClean="0"/>
            </a:br>
            <a:r>
              <a:rPr lang="en-US" sz="2667" dirty="0" smtClean="0">
                <a:hlinkClick r:id="rId2"/>
              </a:rPr>
              <a:t>http://en.wikipedia.org/wiki/PageRank</a:t>
            </a:r>
            <a:r>
              <a:rPr lang="en-US" sz="2667" dirty="0" smtClean="0"/>
              <a:t> </a:t>
            </a:r>
            <a:endParaRPr lang="en-US" sz="3600" dirty="0"/>
          </a:p>
        </p:txBody>
      </p:sp>
      <p:pic>
        <p:nvPicPr>
          <p:cNvPr id="4" name="Picture 3" descr="Picture 36.png"/>
          <p:cNvPicPr>
            <a:picLocks noChangeAspect="1"/>
          </p:cNvPicPr>
          <p:nvPr/>
        </p:nvPicPr>
        <p:blipFill>
          <a:blip r:embed="rId3"/>
          <a:srcRect l="15000" t="28667" r="28333" b="10000"/>
          <a:stretch>
            <a:fillRect/>
          </a:stretch>
        </p:blipFill>
        <p:spPr>
          <a:xfrm>
            <a:off x="76200" y="1935788"/>
            <a:ext cx="6934200" cy="4690782"/>
          </a:xfrm>
          <a:prstGeom prst="rect">
            <a:avLst/>
          </a:prstGeom>
        </p:spPr>
      </p:pic>
      <p:pic>
        <p:nvPicPr>
          <p:cNvPr id="3" name="Picture 2" descr="Picture 35.png"/>
          <p:cNvPicPr>
            <a:picLocks noChangeAspect="1"/>
          </p:cNvPicPr>
          <p:nvPr/>
        </p:nvPicPr>
        <p:blipFill>
          <a:blip r:embed="rId4"/>
          <a:srcRect l="3333" t="14806" r="41667" b="15333"/>
          <a:stretch>
            <a:fillRect/>
          </a:stretch>
        </p:blipFill>
        <p:spPr>
          <a:xfrm>
            <a:off x="5791200" y="0"/>
            <a:ext cx="3200400" cy="254072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88DA-450B-4DAE-9EEF-EC152F18700E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Broder</a:t>
            </a:r>
            <a:r>
              <a:rPr lang="en-US" dirty="0" smtClean="0"/>
              <a:t> Taxonomy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Navigational</a:t>
            </a:r>
          </a:p>
          <a:p>
            <a:pPr lvl="1"/>
            <a:r>
              <a:rPr lang="en-US" dirty="0" smtClean="0"/>
              <a:t>“greyhound bus”</a:t>
            </a:r>
          </a:p>
          <a:p>
            <a:r>
              <a:rPr lang="en-US" dirty="0" smtClean="0"/>
              <a:t>Informational</a:t>
            </a:r>
          </a:p>
          <a:p>
            <a:pPr lvl="1"/>
            <a:r>
              <a:rPr lang="en-US" dirty="0" smtClean="0"/>
              <a:t>“cars”</a:t>
            </a:r>
          </a:p>
          <a:p>
            <a:r>
              <a:rPr lang="en-US" dirty="0" smtClean="0"/>
              <a:t>Transactional</a:t>
            </a:r>
          </a:p>
          <a:p>
            <a:pPr lvl="1"/>
            <a:r>
              <a:rPr lang="en-US" dirty="0" smtClean="0"/>
              <a:t>“Internet explorer update”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03A-38FD-4AD1-B634-AC2F6ACD1ED3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Taxonomy: Type of Click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/>
              <a:t>Navigational/Informational/Transactional</a:t>
            </a:r>
          </a:p>
          <a:p>
            <a:pPr lvl="1"/>
            <a:r>
              <a:rPr lang="en-US" sz="3400" dirty="0" smtClean="0">
                <a:solidFill>
                  <a:srgbClr val="FF0000"/>
                </a:solidFill>
              </a:rPr>
              <a:t>Not annotated in the search logs</a:t>
            </a:r>
          </a:p>
          <a:p>
            <a:r>
              <a:rPr lang="en-US" sz="3400" dirty="0" smtClean="0"/>
              <a:t>But logs distinguish clicks by type:</a:t>
            </a:r>
          </a:p>
          <a:p>
            <a:pPr lvl="1"/>
            <a:r>
              <a:rPr lang="en-US" sz="3400" dirty="0" smtClean="0"/>
              <a:t>spelling suggestion</a:t>
            </a:r>
          </a:p>
          <a:p>
            <a:pPr lvl="1"/>
            <a:r>
              <a:rPr lang="en-US" sz="3400" dirty="0"/>
              <a:t>q</a:t>
            </a:r>
            <a:r>
              <a:rPr lang="en-US" sz="3400" dirty="0" smtClean="0"/>
              <a:t>uery suggestion</a:t>
            </a:r>
          </a:p>
          <a:p>
            <a:pPr lvl="1"/>
            <a:r>
              <a:rPr lang="en-US" sz="3400" dirty="0" smtClean="0"/>
              <a:t>ads</a:t>
            </a:r>
          </a:p>
          <a:p>
            <a:pPr lvl="1"/>
            <a:r>
              <a:rPr lang="en-US" sz="3400" dirty="0" err="1" smtClean="0"/>
              <a:t>algo</a:t>
            </a:r>
            <a:endParaRPr lang="en-US" sz="3400" dirty="0" smtClean="0"/>
          </a:p>
          <a:p>
            <a:r>
              <a:rPr lang="en-US" sz="3400" dirty="0" smtClean="0"/>
              <a:t>Classify queries by click type</a:t>
            </a:r>
          </a:p>
          <a:p>
            <a:pPr lvl="1"/>
            <a:r>
              <a:rPr lang="en-US" sz="3000" dirty="0" smtClean="0"/>
              <a:t>For example,</a:t>
            </a:r>
          </a:p>
          <a:p>
            <a:pPr lvl="2"/>
            <a:r>
              <a:rPr lang="en-US" sz="2600" dirty="0" smtClean="0"/>
              <a:t>Lots of clicks on spelling suggestions </a:t>
            </a:r>
            <a:r>
              <a:rPr lang="en-US" sz="2600" dirty="0" smtClean="0">
                <a:sym typeface="Wingdings" pitchFamily="2" charset="2"/>
              </a:rPr>
              <a:t> Typo</a:t>
            </a:r>
          </a:p>
          <a:p>
            <a:pPr lvl="2"/>
            <a:r>
              <a:rPr lang="en-US" sz="2600" dirty="0" smtClean="0">
                <a:sym typeface="Wingdings" pitchFamily="2" charset="2"/>
              </a:rPr>
              <a:t>Logs of clicks on ads  Commercial Intent</a:t>
            </a:r>
          </a:p>
          <a:p>
            <a:pPr lvl="3"/>
            <a:r>
              <a:rPr lang="en-US" sz="2200" dirty="0" smtClean="0">
                <a:sym typeface="Wingdings" pitchFamily="2" charset="2"/>
              </a:rPr>
              <a:t>Wikipedia does well on lots of queries, but not commercial queries</a:t>
            </a:r>
            <a:endParaRPr lang="en-US" sz="2200" dirty="0" smtClean="0"/>
          </a:p>
          <a:p>
            <a:r>
              <a:rPr lang="en-US" sz="3400" dirty="0" smtClean="0"/>
              <a:t>Random Walks:</a:t>
            </a:r>
          </a:p>
          <a:p>
            <a:pPr lvl="1"/>
            <a:r>
              <a:rPr lang="en-US" sz="3400" dirty="0" smtClean="0"/>
              <a:t>Spread classifications to nearby queries &amp; URLs</a:t>
            </a:r>
          </a:p>
          <a:p>
            <a:pPr lvl="1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6C9C-2EE8-4627-8A99-1E4AD8FFF64B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DDI Approach to Features: </a:t>
            </a:r>
            <a:br>
              <a:rPr lang="en-US" dirty="0" smtClean="0"/>
            </a:br>
            <a:r>
              <a:rPr lang="en-US" dirty="0" smtClean="0"/>
              <a:t>Don’t Do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25 years ago, the IBM Speech Group tossed a bomb shell</a:t>
            </a:r>
          </a:p>
          <a:p>
            <a:pPr lvl="1"/>
            <a:r>
              <a:rPr lang="en-US" i="1" dirty="0" smtClean="0"/>
              <a:t>There is no data like more data </a:t>
            </a:r>
            <a:r>
              <a:rPr lang="en-US" dirty="0" smtClean="0"/>
              <a:t>(Mercer, 1985)</a:t>
            </a:r>
            <a:endParaRPr lang="en-US" dirty="0" smtClean="0"/>
          </a:p>
          <a:p>
            <a:pPr lvl="1"/>
            <a:r>
              <a:rPr lang="en-US" dirty="0" smtClean="0"/>
              <a:t>DDI: More </a:t>
            </a:r>
            <a:r>
              <a:rPr lang="en-US" dirty="0" smtClean="0"/>
              <a:t>data &gt;&gt; thinking (algorithms, features, etc.)</a:t>
            </a:r>
            <a:endParaRPr lang="en-US" dirty="0" smtClean="0"/>
          </a:p>
          <a:p>
            <a:r>
              <a:rPr lang="en-US" dirty="0" smtClean="0"/>
              <a:t>15 years ago, Web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More data (so no need to think)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sym typeface="Wingdings"/>
              </a:rPr>
              <a:t>But although the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Web is </a:t>
            </a:r>
            <a:r>
              <a:rPr lang="en-US" b="1" dirty="0" smtClean="0">
                <a:solidFill>
                  <a:srgbClr val="FF0000"/>
                </a:solidFill>
              </a:rPr>
              <a:t>Large, it isn’t that large</a:t>
            </a:r>
          </a:p>
          <a:p>
            <a:pPr lvl="1"/>
            <a:r>
              <a:rPr lang="en-US" dirty="0" smtClean="0"/>
              <a:t>Solitaire </a:t>
            </a:r>
            <a:r>
              <a:rPr lang="en-US" dirty="0" smtClean="0">
                <a:sym typeface="Wingdings" pitchFamily="2" charset="2"/>
              </a:rPr>
              <a:t> Multi-Player Game</a:t>
            </a:r>
          </a:p>
          <a:p>
            <a:pPr lvl="2"/>
            <a:r>
              <a:rPr lang="en-US" dirty="0" smtClean="0">
                <a:sym typeface="Wingdings"/>
              </a:rPr>
              <a:t>Authors, Users, Advertisers, Spammers</a:t>
            </a:r>
          </a:p>
          <a:p>
            <a:pPr lvl="2"/>
            <a:r>
              <a:rPr lang="en-US" dirty="0" smtClean="0">
                <a:sym typeface="Wingdings"/>
              </a:rPr>
              <a:t>Features about Readers &gt;&gt; Features about Writers (</a:t>
            </a:r>
            <a:r>
              <a:rPr lang="en-US" dirty="0" err="1" smtClean="0">
                <a:sym typeface="Wingdings"/>
              </a:rPr>
              <a:t>tf</a:t>
            </a:r>
            <a:r>
              <a:rPr lang="en-US" dirty="0" smtClean="0">
                <a:sym typeface="Wingdings"/>
              </a:rPr>
              <a:t>, IDF, Page Rank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Learning to Rank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Pro-features (Anti-DDI)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/>
              <a:t>Recent </a:t>
            </a:r>
            <a:r>
              <a:rPr lang="en-US" dirty="0" smtClean="0"/>
              <a:t>return to DDI</a:t>
            </a:r>
          </a:p>
          <a:p>
            <a:pPr lvl="1"/>
            <a:r>
              <a:rPr lang="en-US" dirty="0" smtClean="0"/>
              <a:t>Zero </a:t>
            </a:r>
            <a:r>
              <a:rPr lang="en-US" dirty="0" smtClean="0"/>
              <a:t>Resources &amp; Speech + Classification</a:t>
            </a:r>
            <a:endParaRPr lang="en-US" dirty="0" smtClean="0"/>
          </a:p>
          <a:p>
            <a:pPr lvl="1"/>
            <a:r>
              <a:rPr lang="en-US" dirty="0" smtClean="0"/>
              <a:t>Standard </a:t>
            </a:r>
            <a:r>
              <a:rPr lang="en-US" dirty="0" smtClean="0"/>
              <a:t>Practice (e.g., Gale):</a:t>
            </a:r>
          </a:p>
          <a:p>
            <a:pPr lvl="2"/>
            <a:r>
              <a:rPr lang="en-US" dirty="0" smtClean="0"/>
              <a:t>Connect black boxes (speech, IR, NLP) in Series</a:t>
            </a:r>
          </a:p>
          <a:p>
            <a:pPr lvl="2"/>
            <a:r>
              <a:rPr lang="en-US" dirty="0" smtClean="0"/>
              <a:t>Multiply Errors</a:t>
            </a:r>
          </a:p>
          <a:p>
            <a:pPr lvl="2"/>
            <a:r>
              <a:rPr lang="en-US" dirty="0" smtClean="0"/>
              <a:t>NA for low resource languages (all but English, Chinese, Arabic)</a:t>
            </a:r>
          </a:p>
          <a:p>
            <a:pPr lvl="1"/>
            <a:r>
              <a:rPr lang="en-US" dirty="0" smtClean="0"/>
              <a:t>Proposed alternative: Apply Classification directly to speech</a:t>
            </a:r>
          </a:p>
          <a:p>
            <a:pPr lvl="2"/>
            <a:r>
              <a:rPr lang="en-US" dirty="0" smtClean="0"/>
              <a:t>Without taking a dependency on ASR (Speech Recognition)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7BEAE-04C0-41ED-997F-037288504EF6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Effective Ads </a:t>
            </a:r>
            <a:r>
              <a:rPr lang="en-US" dirty="0" smtClean="0">
                <a:sym typeface="Wingdings" pitchFamily="2" charset="2"/>
              </a:rPr>
              <a:t>↔ Ineffective Wikipedia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FDF9-D709-4F1B-ADBD-BBD0F6F65240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27907" r="6494" b="8842"/>
          <a:stretch>
            <a:fillRect/>
          </a:stretch>
        </p:blipFill>
        <p:spPr bwMode="auto">
          <a:xfrm>
            <a:off x="-152400" y="1600199"/>
            <a:ext cx="9296400" cy="351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914400" y="2819400"/>
            <a:ext cx="6096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14400" y="4495800"/>
            <a:ext cx="6096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6200" y="3657600"/>
            <a:ext cx="1676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Query: </a:t>
            </a:r>
            <a:r>
              <a:rPr lang="en-US" sz="2800" dirty="0" err="1" smtClean="0"/>
              <a:t>raiglist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No Longer Asks: “Did you mean?”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74DF-EEE8-4DEC-A25E-32A4C3D04D55}" type="datetime1">
              <a:rPr lang="en-US" smtClean="0"/>
              <a:pPr/>
              <a:t>7/6/10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B03C-5D89-E84B-8D85-477B526698B7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/>
          <a:srcRect l="2294" t="22642" r="12811" b="10063"/>
          <a:stretch>
            <a:fillRect/>
          </a:stretch>
        </p:blipFill>
        <p:spPr bwMode="auto">
          <a:xfrm>
            <a:off x="0" y="1563816"/>
            <a:ext cx="9144000" cy="514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10060</TotalTime>
  <Words>4462</Words>
  <Application>Microsoft Office PowerPoint</Application>
  <PresentationFormat>On-screen Show (4:3)</PresentationFormat>
  <Paragraphs>878</Paragraphs>
  <Slides>91</Slides>
  <Notes>18</Notes>
  <HiddenSlides>0</HiddenSlides>
  <MMClips>9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4" baseType="lpstr">
      <vt:lpstr>Office Theme</vt:lpstr>
      <vt:lpstr>Document</vt:lpstr>
      <vt:lpstr>Equation</vt:lpstr>
      <vt:lpstr>The DDI Approach to Features:  Don’t Do It</vt:lpstr>
      <vt:lpstr>“It never pays to think until you’ve run out of data” – Eric Brill</vt:lpstr>
      <vt:lpstr>Motivation for Information Retrieval (circa 1990, about 5 years before web)</vt:lpstr>
      <vt:lpstr>Slide 4</vt:lpstr>
      <vt:lpstr>Slide 5</vt:lpstr>
      <vt:lpstr>Slide 6</vt:lpstr>
      <vt:lpstr>Slide 7</vt:lpstr>
      <vt:lpstr>How Large is Very Large? From a Keynote to EMNLP Conference,  formally Workshop on Very Large Corpora</vt:lpstr>
      <vt:lpstr>The DDI Approach to Features:  Don’t Do It</vt:lpstr>
      <vt:lpstr>Entropy of Search Logs - How Big is the Web? - How Hard is Search?  - With Personalization? With Backoff?</vt:lpstr>
      <vt:lpstr>How Big is the Web?  5B?  20B?  More?  Less?</vt:lpstr>
      <vt:lpstr>Millions (Not Billions)</vt:lpstr>
      <vt:lpstr>Population Bound</vt:lpstr>
      <vt:lpstr>It Will Take Decades  to Reach Population Bound</vt:lpstr>
      <vt:lpstr>Equilibrium: Supply = Demand</vt:lpstr>
      <vt:lpstr>Demand Side Accounting</vt:lpstr>
      <vt:lpstr>How Big is the Web?</vt:lpstr>
      <vt:lpstr>Chomskian Argument:  Web is Infinite</vt:lpstr>
      <vt:lpstr>How Big is the Web?  5B?  20B?  More?  Less?</vt:lpstr>
      <vt:lpstr>Entropy (H)</vt:lpstr>
      <vt:lpstr>How Hard Is Search? Millions, not Billions</vt:lpstr>
      <vt:lpstr>How Hard are Query Suggestions? The Wild Thing?   C* Rice  Condoleezza Rice</vt:lpstr>
      <vt:lpstr>Personalization with Backoff</vt:lpstr>
      <vt:lpstr>Conclusions: Millions (not Billions)</vt:lpstr>
      <vt:lpstr>The DDI Approach to Features:  Don’t Do It</vt:lpstr>
      <vt:lpstr>Solitaire  Multi-Player Game </vt:lpstr>
      <vt:lpstr>Big City</vt:lpstr>
      <vt:lpstr>Noisy Channel Model for Web Search Michael Bendersky</vt:lpstr>
      <vt:lpstr>Prior Work on Document Priors </vt:lpstr>
      <vt:lpstr>Page Rank (named after Larry Page) aka Static Rank &amp; Random Surfer Model</vt:lpstr>
      <vt:lpstr>Document Priors</vt:lpstr>
      <vt:lpstr>Learning to Rank: Task Definition</vt:lpstr>
      <vt:lpstr>Informational vs. Navigational Queries</vt:lpstr>
      <vt:lpstr>Informational/Navigational by Residuals</vt:lpstr>
      <vt:lpstr>Alternative Taxonomy: Click Types</vt:lpstr>
      <vt:lpstr>Slide 36</vt:lpstr>
      <vt:lpstr>Paid Search http://www.youtube.com/watch?v=K7l0a2PVhPQ  </vt:lpstr>
      <vt:lpstr>Emily Pitler’s DSAT (Dissatisfaction) Heuristic: DSAT  Opportunity for Ads Coordination Across Orgs   Auction</vt:lpstr>
      <vt:lpstr>Spelling Suggestions: More than a suggestion</vt:lpstr>
      <vt:lpstr>Different Types of User Intent</vt:lpstr>
      <vt:lpstr>www.lastmintue.com.au 100% Spelling Suggestion Clicks</vt:lpstr>
      <vt:lpstr>ebay official 98% Ad Clicks</vt:lpstr>
      <vt:lpstr>princess game disney 96% Query Suggestion Clicks</vt:lpstr>
      <vt:lpstr>craigslist, denver, co 100% Algo Clicks</vt:lpstr>
      <vt:lpstr>Random Walks  User Intent: Guilt by Association</vt:lpstr>
      <vt:lpstr>URLs  User Intents</vt:lpstr>
      <vt:lpstr>The DDI Approach to Features:  Don’t Do It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Spoken Term Discovery  Classification (Without taking a dependency on ASR)</vt:lpstr>
      <vt:lpstr>The DDI Approach to Features:  Don’t Do It</vt:lpstr>
      <vt:lpstr>Backup</vt:lpstr>
      <vt:lpstr>Summary: Information Retrieval (IR) </vt:lpstr>
      <vt:lpstr>Matching on Non-Text Features: Images, Markup, Publisher, Date</vt:lpstr>
      <vt:lpstr>Slide 69</vt:lpstr>
      <vt:lpstr>Slide 70</vt:lpstr>
      <vt:lpstr>Rigid Designator Hypothesis Problem Reduction: Finding Comparable Pairs  Search</vt:lpstr>
      <vt:lpstr>Jeopardy  Query Suggestions</vt:lpstr>
      <vt:lpstr>apple</vt:lpstr>
      <vt:lpstr>Spelling suggestion: more than a suggestion</vt:lpstr>
      <vt:lpstr>Spelling is Easier than Algo</vt:lpstr>
      <vt:lpstr>Much Easier With the Query</vt:lpstr>
      <vt:lpstr>Personalization Helps, But not as Much</vt:lpstr>
      <vt:lpstr>Pattern Recognition Problems in Computational Linguistics</vt:lpstr>
      <vt:lpstr>Applications of Naïve Bayes</vt:lpstr>
      <vt:lpstr>Classical Information Retrieval (IR) </vt:lpstr>
      <vt:lpstr>IR Models</vt:lpstr>
      <vt:lpstr>Rising Tide of Data Lifts All Boats If you have a lot of data, then you don’t need a lot of methodology</vt:lpstr>
      <vt:lpstr>The rising tide of data will lift all boats! TREC Question Answering &amp; Google: What is the highest point on Earth?</vt:lpstr>
      <vt:lpstr>The rising tide of data will lift all boats! Acquiring Lexical Resources from Data: Dictionaries, Ontologies, WordNets, Language Models, etc. http://labs1.google.com/sets</vt:lpstr>
      <vt:lpstr>Rising Tide of Data Lifts All Boats If you have a lot of data, then you don’t need a lot of methodology</vt:lpstr>
      <vt:lpstr>Trends over 25 Years &amp; Role of Features</vt:lpstr>
      <vt:lpstr>Page Rank = 1st Eigenvector http://en.wikipedia.org/wiki/PageRank </vt:lpstr>
      <vt:lpstr>Broder Taxonomy</vt:lpstr>
      <vt:lpstr>Alternative Taxonomy: Type of Click</vt:lpstr>
      <vt:lpstr>Effective Ads ↔ Ineffective Wikipedia</vt:lpstr>
      <vt:lpstr>Query: raiglist  No Longer Asks: “Did you mean?”</vt:lpstr>
    </vt:vector>
  </TitlesOfParts>
  <Company>Johns Hopkins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Kenneth Church</dc:creator>
  <cp:lastModifiedBy>Kenneth Church</cp:lastModifiedBy>
  <cp:revision>89</cp:revision>
  <dcterms:created xsi:type="dcterms:W3CDTF">2010-07-06T12:52:58Z</dcterms:created>
  <dcterms:modified xsi:type="dcterms:W3CDTF">2010-07-06T13:23:26Z</dcterms:modified>
</cp:coreProperties>
</file>