
<file path=[Content_Types].xml><?xml version="1.0" encoding="utf-8"?>
<Types xmlns="http://schemas.openxmlformats.org/package/2006/content-types">
  <Override PartName="/ppt/tableStyles.xml" ContentType="application/vnd.openxmlformats-officedocument.presentationml.tableStyles+xml"/>
  <Override PartName="/ppt/notesSlides/notesSlide10.xml" ContentType="application/vnd.openxmlformats-officedocument.presentationml.notes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20.xml" ContentType="application/vnd.openxmlformats-officedocument.presentationml.slide+xml"/>
  <Override PartName="/ppt/tags/tag4.xml" ContentType="application/vnd.openxmlformats-officedocument.presentationml.tags+xml"/>
  <Override PartName="/ppt/slides/slide15.xml" ContentType="application/vnd.openxmlformats-officedocument.presentationml.slide+xml"/>
  <Override PartName="/ppt/notesSlides/notesSlide24.xml" ContentType="application/vnd.openxmlformats-officedocument.presentationml.notesSlide+xml"/>
  <Override PartName="/ppt/notesSlides/notesSlide19.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0.xml" ContentType="application/vnd.openxmlformats-officedocument.presentationml.slide+xml"/>
  <Override PartName="/ppt/notesSlides/notesSlide14.xml" ContentType="application/vnd.openxmlformats-officedocument.presentationml.notesSlide+xml"/>
  <Override PartName="/ppt/slides/slide27.xml" ContentType="application/vnd.openxmlformats-officedocument.presentationml.slide+xml"/>
  <Override PartName="/ppt/theme/theme1.xml" ContentType="application/vnd.openxmlformats-officedocument.theme+xml"/>
  <Default Extension="rels" ContentType="application/vnd.openxmlformats-package.relationships+xml"/>
  <Override PartName="/ppt/slideLayouts/slideLayout14.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s/slide22.xml" ContentType="application/vnd.openxmlformats-officedocument.presentationml.slide+xml"/>
  <Override PartName="/ppt/notesSlides/notesSlide8.xml" ContentType="application/vnd.openxmlformats-officedocument.presentationml.notesSlide+xml"/>
  <Override PartName="/ppt/slides/slide17.xml" ContentType="application/vnd.openxmlformats-officedocument.presentationml.slide+xml"/>
  <Override PartName="/ppt/slides/slide2.xml" ContentType="application/vnd.openxmlformats-officedocument.presentationml.slide+xml"/>
  <Override PartName="/ppt/tags/tag1.xml" ContentType="application/vnd.openxmlformats-officedocument.presentationml.tags+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slides/slide12.xml" ContentType="application/vnd.openxmlformats-officedocument.presentationml.slide+xml"/>
  <Override PartName="/ppt/notesSlides/notesSlide21.xml" ContentType="application/vnd.openxmlformats-officedocument.presentationml.notesSlide+xml"/>
  <Override PartName="/ppt/slides/slide31.xml" ContentType="application/vnd.openxmlformats-officedocument.presentationml.slide+xml"/>
  <Override PartName="/ppt/notesSlides/notesSlide16.xml" ContentType="application/vnd.openxmlformats-officedocument.presentationml.notesSlide+xml"/>
  <Override PartName="/ppt/slides/slide29.xml" ContentType="application/vnd.openxmlformats-officedocument.presentationml.slide+xml"/>
  <Override PartName="/ppt/notesSlides/notesSlide1.xml" ContentType="application/vnd.openxmlformats-officedocument.presentationml.notesSlide+xml"/>
  <Override PartName="/ppt/theme/theme3.xml" ContentType="application/vnd.openxmlformats-officedocument.theme+xml"/>
  <Override PartName="/ppt/slideLayouts/slideLayout16.xml" ContentType="application/vnd.openxmlformats-officedocument.presentationml.slideLayout+xml"/>
  <Override PartName="/ppt/notesSlides/notesSlide11.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24.xml" ContentType="application/vnd.openxmlformats-officedocument.presentationml.slide+xml"/>
  <Override PartName="/ppt/charts/chart1.xml" ContentType="application/vnd.openxmlformats-officedocument.drawingml.chart+xml"/>
  <Override PartName="/ppt/slideLayouts/slideLayout11.xml" ContentType="application/vnd.openxmlformats-officedocument.presentationml.slideLayout+xml"/>
  <Override PartName="/ppt/slides/slide19.xml" ContentType="application/vnd.openxmlformats-officedocument.presentationml.slide+xml"/>
  <Override PartName="/ppt/slides/slide4.xml" ContentType="application/vnd.openxmlformats-officedocument.presentationml.slide+xml"/>
  <Override PartName="/ppt/slideLayouts/slideLayout4.xml" ContentType="application/vnd.openxmlformats-officedocument.presentationml.slideLayout+xml"/>
  <Override PartName="/ppt/tags/tag3.xml" ContentType="application/vnd.openxmlformats-officedocument.presentationml.tags+xml"/>
  <Default Extension="xml" ContentType="application/xml"/>
  <Override PartName="/ppt/slides/slide14.xml" ContentType="application/vnd.openxmlformats-officedocument.presentationml.slide+xml"/>
  <Override PartName="/ppt/notesSlides/notesSlide23.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ppt/notesSlides/notesSlide3.xml" ContentType="application/vnd.openxmlformats-officedocument.presentationml.notesSlide+xml"/>
  <Override PartName="/ppt/notesSlides/notesSlide13.xml" ContentType="application/vnd.openxmlformats-officedocument.presentationml.notesSlide+xml"/>
  <Override PartName="/ppt/slides/slide26.xml" ContentType="application/vnd.openxmlformats-officedocument.presentationml.slide+xml"/>
  <Override PartName="/ppt/slideLayouts/slideLayout13.xml" ContentType="application/vnd.openxmlformats-officedocument.presentationml.slideLayout+xml"/>
  <Override PartName="/ppt/handoutMasters/handoutMaster1.xml" ContentType="application/vnd.openxmlformats-officedocument.presentationml.handoutMaster+xml"/>
  <Override PartName="/ppt/presProps.xml" ContentType="application/vnd.openxmlformats-officedocument.presentationml.presProps+xml"/>
  <Override PartName="/ppt/slides/slide6.xml" ContentType="application/vnd.openxmlformats-officedocument.presentationml.slide+xml"/>
  <Override PartName="/ppt/slideLayouts/slideLayout6.xml" ContentType="application/vnd.openxmlformats-officedocument.presentationml.slideLayout+xml"/>
  <Override PartName="/ppt/slides/slide21.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notesSlides/notesSlide5.xml" ContentType="application/vnd.openxmlformats-officedocument.presentationml.notesSlide+xml"/>
  <Default Extension="bin" ContentType="application/vnd.openxmlformats-officedocument.presentationml.printerSettings"/>
  <Override PartName="/ppt/slides/slide11.xml" ContentType="application/vnd.openxmlformats-officedocument.presentationml.slide+xml"/>
  <Override PartName="/ppt/notesSlides/notesSlide20.xml" ContentType="application/vnd.openxmlformats-officedocument.presentationml.notesSlide+xml"/>
  <Override PartName="/ppt/slides/slide30.xml" ContentType="application/vnd.openxmlformats-officedocument.presentationml.slide+xml"/>
  <Override PartName="/ppt/notesSlides/notesSlide15.xml" ContentType="application/vnd.openxmlformats-officedocument.presentationml.notesSlide+xml"/>
  <Override PartName="/ppt/slides/slide28.xml" ContentType="application/vnd.openxmlformats-officedocument.presentationml.slide+xml"/>
  <Override PartName="/ppt/theme/theme2.xml" ContentType="application/vnd.openxmlformats-officedocument.theme+xml"/>
  <Override PartName="/ppt/notesMasters/notesMaster1.xml" ContentType="application/vnd.openxmlformats-officedocument.presentationml.notesMaster+xml"/>
  <Override PartName="/ppt/slideLayouts/slideLayout15.xml" ContentType="application/vnd.openxmlformats-officedocument.presentationml.slideLayout+xml"/>
  <Default Extension="pdf" ContentType="application/pdf"/>
  <Override PartName="/ppt/viewProps.xml" ContentType="application/vnd.openxmlformats-officedocument.presentationml.viewProps+xml"/>
  <Override PartName="/ppt/slides/slide8.xml" ContentType="application/vnd.openxmlformats-officedocument.presentationml.slide+xml"/>
  <Override PartName="/ppt/slideLayouts/slideLayout8.xml" ContentType="application/vnd.openxmlformats-officedocument.presentationml.slideLayout+xml"/>
  <Override PartName="/ppt/slides/slide23.xml" ContentType="application/vnd.openxmlformats-officedocument.presentationml.slide+xml"/>
  <Override PartName="/ppt/notesSlides/notesSlide9.xml" ContentType="application/vnd.openxmlformats-officedocument.presentationml.notesSlide+xml"/>
  <Override PartName="/ppt/slideLayouts/slideLayout10.xml" ContentType="application/vnd.openxmlformats-officedocument.presentationml.slideLayout+xml"/>
  <Override PartName="/ppt/slides/slide18.xml" ContentType="application/vnd.openxmlformats-officedocument.presentationml.slide+xml"/>
  <Override PartName="/ppt/slides/slide3.xml" ContentType="application/vnd.openxmlformats-officedocument.presentationml.slide+xml"/>
  <Default Extension="png" ContentType="image/png"/>
  <Override PartName="/ppt/slideLayouts/slideLayout3.xml" ContentType="application/vnd.openxmlformats-officedocument.presentationml.slideLayout+xml"/>
  <Override PartName="/ppt/notesSlides/notesSlide7.xml" ContentType="application/vnd.openxmlformats-officedocument.presentationml.notesSlide+xml"/>
  <Override PartName="/ppt/tags/tag2.xml" ContentType="application/vnd.openxmlformats-officedocument.presentationml.tags+xml"/>
  <Override PartName="/ppt/slides/slide13.xml" ContentType="application/vnd.openxmlformats-officedocument.presentationml.slide+xml"/>
  <Override PartName="/ppt/notesSlides/notesSlide22.xml" ContentType="application/vnd.openxmlformats-officedocument.presentationml.notesSlide+xml"/>
  <Override PartName="/ppt/slides/slide32.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docProps/app.xml" ContentType="application/vnd.openxmlformats-officedocument.extended-properties+xml"/>
  <Override PartName="/ppt/notesSlides/notesSlide12.xml" ContentType="application/vnd.openxmlformats-officedocument.presentationml.notesSlide+xml"/>
  <Override PartName="/ppt/slides/slide25.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05" r:id="rId1"/>
  </p:sldMasterIdLst>
  <p:notesMasterIdLst>
    <p:notesMasterId r:id="rId34"/>
  </p:notesMasterIdLst>
  <p:handoutMasterIdLst>
    <p:handoutMasterId r:id="rId35"/>
  </p:handoutMasterIdLst>
  <p:sldIdLst>
    <p:sldId id="256" r:id="rId2"/>
    <p:sldId id="327" r:id="rId3"/>
    <p:sldId id="289" r:id="rId4"/>
    <p:sldId id="345" r:id="rId5"/>
    <p:sldId id="291" r:id="rId6"/>
    <p:sldId id="342" r:id="rId7"/>
    <p:sldId id="341" r:id="rId8"/>
    <p:sldId id="297" r:id="rId9"/>
    <p:sldId id="344" r:id="rId10"/>
    <p:sldId id="298" r:id="rId11"/>
    <p:sldId id="346" r:id="rId12"/>
    <p:sldId id="338" r:id="rId13"/>
    <p:sldId id="261" r:id="rId14"/>
    <p:sldId id="262" r:id="rId15"/>
    <p:sldId id="347" r:id="rId16"/>
    <p:sldId id="328" r:id="rId17"/>
    <p:sldId id="329" r:id="rId18"/>
    <p:sldId id="330" r:id="rId19"/>
    <p:sldId id="331" r:id="rId20"/>
    <p:sldId id="332" r:id="rId21"/>
    <p:sldId id="333" r:id="rId22"/>
    <p:sldId id="334" r:id="rId23"/>
    <p:sldId id="335" r:id="rId24"/>
    <p:sldId id="336" r:id="rId25"/>
    <p:sldId id="337" r:id="rId26"/>
    <p:sldId id="339" r:id="rId27"/>
    <p:sldId id="283" r:id="rId28"/>
    <p:sldId id="348" r:id="rId29"/>
    <p:sldId id="302" r:id="rId30"/>
    <p:sldId id="300" r:id="rId31"/>
    <p:sldId id="303" r:id="rId32"/>
    <p:sldId id="28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useTimings="0">
    <p:present/>
    <p:sldAll/>
    <p:penClr>
      <a:schemeClr val="tx1"/>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75421" autoAdjust="0"/>
  </p:normalViewPr>
  <p:slideViewPr>
    <p:cSldViewPr snapToGrid="0" snapToObjects="1">
      <p:cViewPr varScale="1">
        <p:scale>
          <a:sx n="78" d="100"/>
          <a:sy n="78" d="100"/>
        </p:scale>
        <p:origin x="-121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38" Type="http://schemas.openxmlformats.org/officeDocument/2006/relationships/viewProps" Target="viewProps.xml"/><Relationship Id="rId3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 Type="http://schemas.openxmlformats.org/officeDocument/2006/relationships/slideMaster" Target="slideMasters/slideMaster1.xml"/><Relationship Id="rId19" Type="http://schemas.openxmlformats.org/officeDocument/2006/relationships/slide" Target="slides/slide18.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8" Type="http://schemas.openxmlformats.org/officeDocument/2006/relationships/slide" Target="slides/slide17.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37"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niranb\work\projects\longqueries\data\analysis\ndcg-potential-query-lengt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2"/>
  <c:chart>
    <c:autoTitleDeleted val="1"/>
    <c:plotArea>
      <c:layout>
        <c:manualLayout>
          <c:layoutTarget val="inner"/>
          <c:xMode val="edge"/>
          <c:yMode val="edge"/>
          <c:x val="0.219867426422268"/>
          <c:y val="0.197000131543207"/>
          <c:w val="0.626888173356451"/>
          <c:h val="0.514070168904894"/>
        </c:manualLayout>
      </c:layout>
      <c:barChart>
        <c:barDir val="col"/>
        <c:grouping val="clustered"/>
        <c:ser>
          <c:idx val="0"/>
          <c:order val="0"/>
          <c:tx>
            <c:strRef>
              <c:f>Sheet2!$P$15</c:f>
              <c:strCache>
                <c:ptCount val="1"/>
                <c:pt idx="0">
                  <c:v>Orig</c:v>
                </c:pt>
              </c:strCache>
            </c:strRef>
          </c:tx>
          <c:spPr>
            <a:ln w="28575">
              <a:noFill/>
            </a:ln>
          </c:spPr>
          <c:cat>
            <c:numRef>
              <c:f>Sheet2!$O$16:$O$22</c:f>
              <c:numCache>
                <c:formatCode>General</c:formatCode>
                <c:ptCount val="7"/>
                <c:pt idx="0">
                  <c:v>4.0</c:v>
                </c:pt>
                <c:pt idx="1">
                  <c:v>5.0</c:v>
                </c:pt>
                <c:pt idx="2">
                  <c:v>6.0</c:v>
                </c:pt>
                <c:pt idx="3">
                  <c:v>7.0</c:v>
                </c:pt>
                <c:pt idx="4">
                  <c:v>8.0</c:v>
                </c:pt>
                <c:pt idx="5">
                  <c:v>9.0</c:v>
                </c:pt>
                <c:pt idx="6">
                  <c:v>10.0</c:v>
                </c:pt>
              </c:numCache>
            </c:numRef>
          </c:cat>
          <c:val>
            <c:numRef>
              <c:f>Sheet2!$P$16:$P$22</c:f>
              <c:numCache>
                <c:formatCode>General</c:formatCode>
                <c:ptCount val="7"/>
                <c:pt idx="0">
                  <c:v>0.42</c:v>
                </c:pt>
                <c:pt idx="1">
                  <c:v>0.37</c:v>
                </c:pt>
                <c:pt idx="2">
                  <c:v>0.31</c:v>
                </c:pt>
                <c:pt idx="3">
                  <c:v>0.29</c:v>
                </c:pt>
                <c:pt idx="4">
                  <c:v>0.23</c:v>
                </c:pt>
                <c:pt idx="5">
                  <c:v>0.21</c:v>
                </c:pt>
                <c:pt idx="6">
                  <c:v>0.11</c:v>
                </c:pt>
              </c:numCache>
            </c:numRef>
          </c:val>
        </c:ser>
        <c:axId val="477732824"/>
        <c:axId val="477774600"/>
      </c:barChart>
      <c:catAx>
        <c:axId val="477732824"/>
        <c:scaling>
          <c:orientation val="minMax"/>
        </c:scaling>
        <c:axPos val="b"/>
        <c:title>
          <c:tx>
            <c:rich>
              <a:bodyPr/>
              <a:lstStyle/>
              <a:p>
                <a:pPr>
                  <a:defRPr sz="1400"/>
                </a:pPr>
                <a:r>
                  <a:rPr lang="en-US" sz="1400"/>
                  <a:t>Query</a:t>
                </a:r>
                <a:r>
                  <a:rPr lang="en-US" sz="1400" baseline="0"/>
                  <a:t> Length</a:t>
                </a:r>
                <a:endParaRPr lang="en-US" sz="1400"/>
              </a:p>
            </c:rich>
          </c:tx>
          <c:layout>
            <c:manualLayout>
              <c:xMode val="edge"/>
              <c:yMode val="edge"/>
              <c:x val="0.420336995468685"/>
              <c:y val="0.812964240585365"/>
            </c:manualLayout>
          </c:layout>
        </c:title>
        <c:numFmt formatCode="General" sourceLinked="1"/>
        <c:majorTickMark val="none"/>
        <c:tickLblPos val="nextTo"/>
        <c:txPr>
          <a:bodyPr/>
          <a:lstStyle/>
          <a:p>
            <a:pPr>
              <a:defRPr sz="1400"/>
            </a:pPr>
            <a:endParaRPr lang="en-US"/>
          </a:p>
        </c:txPr>
        <c:crossAx val="477774600"/>
        <c:crosses val="autoZero"/>
        <c:auto val="1"/>
        <c:lblAlgn val="ctr"/>
        <c:lblOffset val="100"/>
      </c:catAx>
      <c:valAx>
        <c:axId val="477774600"/>
        <c:scaling>
          <c:orientation val="minMax"/>
        </c:scaling>
        <c:axPos val="l"/>
        <c:majorGridlines/>
        <c:title>
          <c:tx>
            <c:rich>
              <a:bodyPr/>
              <a:lstStyle/>
              <a:p>
                <a:pPr>
                  <a:defRPr sz="1400"/>
                </a:pPr>
                <a:r>
                  <a:rPr lang="en-US" sz="1400"/>
                  <a:t>NDCG@5</a:t>
                </a:r>
              </a:p>
            </c:rich>
          </c:tx>
          <c:layout/>
        </c:title>
        <c:numFmt formatCode="General" sourceLinked="1"/>
        <c:majorTickMark val="none"/>
        <c:tickLblPos val="nextTo"/>
        <c:txPr>
          <a:bodyPr/>
          <a:lstStyle/>
          <a:p>
            <a:pPr>
              <a:defRPr sz="1400"/>
            </a:pPr>
            <a:endParaRPr lang="en-US"/>
          </a:p>
        </c:txPr>
        <c:crossAx val="477732824"/>
        <c:crosses val="autoZero"/>
        <c:crossBetween val="between"/>
        <c:majorUnit val="0.1"/>
      </c:valAx>
    </c:plotArea>
    <c:plotVisOnly val="1"/>
  </c:chart>
  <c:spPr>
    <a:no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1E186A1-C992-ED4B-B120-18B56CC02096}" type="datetimeFigureOut">
              <a:rPr lang="en-US" smtClean="0"/>
              <a:pPr/>
              <a:t>7/24/10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45DDB1A-419F-7741-8DCA-8BC83619945B}"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8F95F3-C388-E04B-94EA-36E38E88BA24}" type="datetimeFigureOut">
              <a:rPr lang="en-US" smtClean="0"/>
              <a:pPr/>
              <a:t>7/24/10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1A1752-37F1-C249-ACE1-5B949243702E}"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1A1752-37F1-C249-ACE1-5B949243702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1A1752-37F1-C249-ACE1-5B949243702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1A1752-37F1-C249-ACE1-5B949243702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baseline="0" dirty="0" smtClean="0"/>
          </a:p>
        </p:txBody>
      </p:sp>
      <p:sp>
        <p:nvSpPr>
          <p:cNvPr id="4" name="Slide Number Placeholder 3"/>
          <p:cNvSpPr>
            <a:spLocks noGrp="1"/>
          </p:cNvSpPr>
          <p:nvPr>
            <p:ph type="sldNum" sz="quarter" idx="10"/>
          </p:nvPr>
        </p:nvSpPr>
        <p:spPr/>
        <p:txBody>
          <a:bodyPr/>
          <a:lstStyle/>
          <a:p>
            <a:fld id="{F01A1752-37F1-C249-ACE1-5B949243702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36C1680-D1FD-4EC2-AE83-DB2F2B2A9154}"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36C1680-D1FD-4EC2-AE83-DB2F2B2A9154}"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We use two types of features.</a:t>
            </a:r>
            <a:r>
              <a:rPr lang="en-US" baseline="0" dirty="0" smtClean="0"/>
              <a:t> Query-dependent and results-set based features</a:t>
            </a:r>
          </a:p>
          <a:p>
            <a:endParaRPr lang="en-US" baseline="0" dirty="0" smtClean="0"/>
          </a:p>
          <a:p>
            <a:r>
              <a:rPr lang="en-US" baseline="0" dirty="0" smtClean="0"/>
              <a:t>The query dependent features can be viewed as features that encode the difficulty of the queries </a:t>
            </a:r>
            <a:r>
              <a:rPr lang="en-US" baseline="0" dirty="0" err="1" smtClean="0"/>
              <a:t>apriori</a:t>
            </a:r>
            <a:r>
              <a:rPr lang="en-US" baseline="0" dirty="0" smtClean="0"/>
              <a:t> – before retrieval. </a:t>
            </a:r>
          </a:p>
          <a:p>
            <a:endParaRPr lang="en-US" baseline="0" dirty="0" smtClean="0"/>
          </a:p>
          <a:p>
            <a:r>
              <a:rPr lang="en-US" dirty="0" smtClean="0"/>
              <a:t>We know that certain</a:t>
            </a:r>
            <a:r>
              <a:rPr lang="en-US" baseline="0" dirty="0" smtClean="0"/>
              <a:t> types of queries are easier than others. For example, local queries, navigational queries (queries that contain </a:t>
            </a:r>
            <a:r>
              <a:rPr lang="en-US" baseline="0" dirty="0" err="1" smtClean="0"/>
              <a:t>urls</a:t>
            </a:r>
            <a:r>
              <a:rPr lang="en-US" baseline="0" dirty="0" smtClean="0"/>
              <a:t>) are often easier than topical queries or informational queries. Instead of trying to categorize queries into these bins, we simply use features that are indicative of these bins.</a:t>
            </a:r>
          </a:p>
          <a:p>
            <a:endParaRPr lang="en-US" baseline="0" dirty="0" smtClean="0"/>
          </a:p>
          <a:p>
            <a:r>
              <a:rPr lang="en-US" baseline="0" dirty="0" smtClean="0"/>
              <a:t>Next, we use features that characterize the quality of the retrieved result sets. We use retrieval scores and features used by the retrieval algorithms themselves. </a:t>
            </a:r>
          </a:p>
          <a:p>
            <a:r>
              <a:rPr lang="en-US" baseline="0" dirty="0" smtClean="0"/>
              <a:t>It makes sense to use retrieval scores as the models are designed to produce higher scores for documents with higher relevance and lower scores for documents with lower relevance. However, the main issue is that these scores are query dependent and cannot be compared across queries easily. To account  for this we also use aggregates of the </a:t>
            </a:r>
            <a:r>
              <a:rPr lang="en-US" baseline="0" dirty="0" err="1" smtClean="0"/>
              <a:t>retrieavl</a:t>
            </a:r>
            <a:r>
              <a:rPr lang="en-US" baseline="0" dirty="0" smtClean="0"/>
              <a:t> scores.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The second set of features we use are built based on the results set. We mainly use two types of results set features. First, we use the retrieval scores assigned by the retrieval algorithm itself. </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36C1680-D1FD-4EC2-AE83-DB2F2B2A9154}"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We use two types of features.</a:t>
            </a:r>
            <a:r>
              <a:rPr lang="en-US" baseline="0" dirty="0" smtClean="0"/>
              <a:t> Query-dependent and results-set based features</a:t>
            </a:r>
          </a:p>
          <a:p>
            <a:endParaRPr lang="en-US" baseline="0" dirty="0" smtClean="0"/>
          </a:p>
          <a:p>
            <a:r>
              <a:rPr lang="en-US" baseline="0" dirty="0" smtClean="0"/>
              <a:t>The query dependent features can be viewed as features that encode the difficulty of the queries </a:t>
            </a:r>
            <a:r>
              <a:rPr lang="en-US" baseline="0" dirty="0" err="1" smtClean="0"/>
              <a:t>apriori</a:t>
            </a:r>
            <a:r>
              <a:rPr lang="en-US" baseline="0" dirty="0" smtClean="0"/>
              <a:t> – before retrieval. </a:t>
            </a:r>
          </a:p>
          <a:p>
            <a:endParaRPr lang="en-US" baseline="0" dirty="0" smtClean="0"/>
          </a:p>
          <a:p>
            <a:r>
              <a:rPr lang="en-US" dirty="0" smtClean="0"/>
              <a:t>We know that certain</a:t>
            </a:r>
            <a:r>
              <a:rPr lang="en-US" baseline="0" dirty="0" smtClean="0"/>
              <a:t> types of queries are easier than others. For example, local queries, navigational queries (queries that contain </a:t>
            </a:r>
            <a:r>
              <a:rPr lang="en-US" baseline="0" dirty="0" err="1" smtClean="0"/>
              <a:t>urls</a:t>
            </a:r>
            <a:r>
              <a:rPr lang="en-US" baseline="0" dirty="0" smtClean="0"/>
              <a:t>) are often easier than topical queries or informational queries. Instead of trying to categorize queries into these bins, we simply use features that are indicative of these bins.</a:t>
            </a:r>
          </a:p>
          <a:p>
            <a:endParaRPr lang="en-US" baseline="0" dirty="0" smtClean="0"/>
          </a:p>
          <a:p>
            <a:r>
              <a:rPr lang="en-US" baseline="0" dirty="0" smtClean="0"/>
              <a:t>Next, we use features that characterize the quality of the retrieved result sets. We use retrieval scores and features used by the retrieval algorithms themselves. </a:t>
            </a:r>
          </a:p>
          <a:p>
            <a:r>
              <a:rPr lang="en-US" baseline="0" dirty="0" smtClean="0"/>
              <a:t>It makes sense to use retrieval scores as the models are designed to produce higher scores for documents with higher relevance and lower scores for documents with lower relevance. However, the main issue is that these scores are query dependent and cannot be compared across queries easily. To account  for this we also use aggregates of the </a:t>
            </a:r>
            <a:r>
              <a:rPr lang="en-US" baseline="0" dirty="0" err="1" smtClean="0"/>
              <a:t>retrieavl</a:t>
            </a:r>
            <a:r>
              <a:rPr lang="en-US" baseline="0" dirty="0" smtClean="0"/>
              <a:t> scores.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r>
              <a:rPr lang="en-US" baseline="0" dirty="0" smtClean="0"/>
              <a:t>The second set of features we use are built based on the results set. We mainly use two types of results set features. First, we use the retrieval scores assigned by the retrieval algorithm itself. </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36C1680-D1FD-4EC2-AE83-DB2F2B2A9154}"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1A1752-37F1-C249-ACE1-5B949243702E}"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F01A1752-37F1-C249-ACE1-5B949243702E}"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1A1752-37F1-C249-ACE1-5B949243702E}"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36C1680-D1FD-4EC2-AE83-DB2F2B2A915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1A1752-37F1-C249-ACE1-5B949243702E}"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1A1752-37F1-C249-ACE1-5B949243702E}"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1A1752-37F1-C249-ACE1-5B949243702E}" type="slidenum">
              <a:rPr lang="en-US" smtClean="0"/>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01A1752-37F1-C249-ACE1-5B949243702E}" type="slidenum">
              <a:rPr lang="en-US" smtClean="0"/>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1A1752-37F1-C249-ACE1-5B949243702E}"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1A1752-37F1-C249-ACE1-5B949243702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1A1752-37F1-C249-ACE1-5B949243702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01A1752-37F1-C249-ACE1-5B949243702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1A1752-37F1-C249-ACE1-5B949243702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1A1752-37F1-C249-ACE1-5B949243702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36C1680-D1FD-4EC2-AE83-DB2F2B2A91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F01A1752-37F1-C249-ACE1-5B949243702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5FDE666-911E-DD4F-BB25-368E2D87649E}" type="datetime1">
              <a:rPr lang="en-US" smtClean="0"/>
              <a:pPr/>
              <a:t>7/24/10</a:t>
            </a:fld>
            <a:endParaRPr lang="en-US"/>
          </a:p>
        </p:txBody>
      </p:sp>
      <p:sp>
        <p:nvSpPr>
          <p:cNvPr id="5" name="Footer Placeholder 4"/>
          <p:cNvSpPr>
            <a:spLocks noGrp="1"/>
          </p:cNvSpPr>
          <p:nvPr>
            <p:ph type="ftr" sz="quarter" idx="11"/>
          </p:nvPr>
        </p:nvSpPr>
        <p:spPr/>
        <p:txBody>
          <a:bodyPr/>
          <a:lstStyle/>
          <a:p>
            <a:r>
              <a:rPr lang="en-US" smtClean="0"/>
              <a:t>Copyright  Niranjan Balasubramanian</a:t>
            </a:r>
            <a:endParaRPr lang="en-US"/>
          </a:p>
        </p:txBody>
      </p:sp>
      <p:sp>
        <p:nvSpPr>
          <p:cNvPr id="6" name="Slide Number Placeholder 5"/>
          <p:cNvSpPr>
            <a:spLocks noGrp="1"/>
          </p:cNvSpPr>
          <p:nvPr>
            <p:ph type="sldNum" sz="quarter" idx="12"/>
          </p:nvPr>
        </p:nvSpPr>
        <p:spPr/>
        <p:txBody>
          <a:bodyPr/>
          <a:lstStyle/>
          <a:p>
            <a:fld id="{C2DD1C59-B8FB-4BC6-84FE-FD700C7CFC4F}" type="slidenum">
              <a:rPr lang="en-US" smtClean="0"/>
              <a:pPr/>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D1F3DE-D6F9-164A-AA6E-BDF1A1DE3C37}" type="datetime1">
              <a:rPr lang="en-US" smtClean="0"/>
              <a:pPr/>
              <a:t>7/24/10</a:t>
            </a:fld>
            <a:endParaRPr lang="en-US"/>
          </a:p>
        </p:txBody>
      </p:sp>
      <p:sp>
        <p:nvSpPr>
          <p:cNvPr id="6" name="Footer Placeholder 5"/>
          <p:cNvSpPr>
            <a:spLocks noGrp="1"/>
          </p:cNvSpPr>
          <p:nvPr>
            <p:ph type="ftr" sz="quarter" idx="11"/>
          </p:nvPr>
        </p:nvSpPr>
        <p:spPr/>
        <p:txBody>
          <a:bodyPr/>
          <a:lstStyle/>
          <a:p>
            <a:r>
              <a:rPr lang="en-US" smtClean="0"/>
              <a:t>Copyright  Niranjan Balasubramanian</a:t>
            </a:r>
            <a:endParaRPr lang="en-US"/>
          </a:p>
        </p:txBody>
      </p:sp>
      <p:sp>
        <p:nvSpPr>
          <p:cNvPr id="7" name="Slide Number Placeholder 6"/>
          <p:cNvSpPr>
            <a:spLocks noGrp="1"/>
          </p:cNvSpPr>
          <p:nvPr>
            <p:ph type="sldNum" sz="quarter" idx="12"/>
          </p:nvPr>
        </p:nvSpPr>
        <p:spPr/>
        <p:txBody>
          <a:bodyPr/>
          <a:lstStyle/>
          <a:p>
            <a:fld id="{89054DA0-E7D8-D443-BFB7-6B125C15CEE6}" type="slidenum">
              <a:rPr lang="en-US" smtClean="0"/>
              <a:pPr/>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DE4AB-ECDC-7444-969F-3312E37735C6}" type="datetime1">
              <a:rPr lang="en-US" smtClean="0"/>
              <a:pPr/>
              <a:t>7/24/10</a:t>
            </a:fld>
            <a:endParaRPr lang="en-US"/>
          </a:p>
        </p:txBody>
      </p:sp>
      <p:sp>
        <p:nvSpPr>
          <p:cNvPr id="6" name="Footer Placeholder 5"/>
          <p:cNvSpPr>
            <a:spLocks noGrp="1"/>
          </p:cNvSpPr>
          <p:nvPr>
            <p:ph type="ftr" sz="quarter" idx="11"/>
          </p:nvPr>
        </p:nvSpPr>
        <p:spPr/>
        <p:txBody>
          <a:bodyPr/>
          <a:lstStyle/>
          <a:p>
            <a:r>
              <a:rPr lang="en-US" smtClean="0"/>
              <a:t>Copyright  Niranjan Balasubramanian</a:t>
            </a:r>
            <a:endParaRPr lang="en-US"/>
          </a:p>
        </p:txBody>
      </p:sp>
      <p:sp>
        <p:nvSpPr>
          <p:cNvPr id="7" name="Slide Number Placeholder 6"/>
          <p:cNvSpPr>
            <a:spLocks noGrp="1"/>
          </p:cNvSpPr>
          <p:nvPr>
            <p:ph type="sldNum" sz="quarter" idx="12"/>
          </p:nvPr>
        </p:nvSpPr>
        <p:spPr/>
        <p:txBody>
          <a:bodyPr/>
          <a:lstStyle/>
          <a:p>
            <a:fld id="{89054DA0-E7D8-D443-BFB7-6B125C15CEE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C20143-AA3D-7646-87CE-2DFEEC2F4D46}" type="datetime1">
              <a:rPr lang="en-US" smtClean="0"/>
              <a:pPr/>
              <a:t>7/24/10</a:t>
            </a:fld>
            <a:endParaRPr lang="en-US"/>
          </a:p>
        </p:txBody>
      </p:sp>
      <p:sp>
        <p:nvSpPr>
          <p:cNvPr id="6" name="Footer Placeholder 5"/>
          <p:cNvSpPr>
            <a:spLocks noGrp="1"/>
          </p:cNvSpPr>
          <p:nvPr>
            <p:ph type="ftr" sz="quarter" idx="11"/>
          </p:nvPr>
        </p:nvSpPr>
        <p:spPr/>
        <p:txBody>
          <a:bodyPr/>
          <a:lstStyle/>
          <a:p>
            <a:r>
              <a:rPr lang="en-US" smtClean="0"/>
              <a:t>Copyright  Niranjan Balasubramanian</a:t>
            </a:r>
            <a:endParaRPr lang="en-US"/>
          </a:p>
        </p:txBody>
      </p:sp>
      <p:sp>
        <p:nvSpPr>
          <p:cNvPr id="7" name="Slide Number Placeholder 6"/>
          <p:cNvSpPr>
            <a:spLocks noGrp="1"/>
          </p:cNvSpPr>
          <p:nvPr>
            <p:ph type="sldNum" sz="quarter" idx="12"/>
          </p:nvPr>
        </p:nvSpPr>
        <p:spPr/>
        <p:txBody>
          <a:bodyPr/>
          <a:lstStyle/>
          <a:p>
            <a:fld id="{89054DA0-E7D8-D443-BFB7-6B125C15CEE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814A58A-109B-CF4E-B79A-C94E2C0C5C6E}" type="datetime1">
              <a:rPr lang="en-US" smtClean="0"/>
              <a:pPr/>
              <a:t>7/24/10</a:t>
            </a:fld>
            <a:endParaRPr lang="en-US"/>
          </a:p>
        </p:txBody>
      </p:sp>
      <p:sp>
        <p:nvSpPr>
          <p:cNvPr id="6" name="Footer Placeholder 5"/>
          <p:cNvSpPr>
            <a:spLocks noGrp="1"/>
          </p:cNvSpPr>
          <p:nvPr>
            <p:ph type="ftr" sz="quarter" idx="11"/>
          </p:nvPr>
        </p:nvSpPr>
        <p:spPr/>
        <p:txBody>
          <a:bodyPr/>
          <a:lstStyle/>
          <a:p>
            <a:r>
              <a:rPr lang="en-US" smtClean="0"/>
              <a:t>Copyright  Niranjan Balasubramanian</a:t>
            </a:r>
            <a:endParaRPr lang="en-US"/>
          </a:p>
        </p:txBody>
      </p:sp>
      <p:sp>
        <p:nvSpPr>
          <p:cNvPr id="7" name="Slide Number Placeholder 6"/>
          <p:cNvSpPr>
            <a:spLocks noGrp="1"/>
          </p:cNvSpPr>
          <p:nvPr>
            <p:ph type="sldNum" sz="quarter" idx="12"/>
          </p:nvPr>
        </p:nvSpPr>
        <p:spPr/>
        <p:txBody>
          <a:bodyPr/>
          <a:lstStyle/>
          <a:p>
            <a:fld id="{89054DA0-E7D8-D443-BFB7-6B125C15CEE6}" type="slidenum">
              <a:rPr lang="en-US" smtClean="0"/>
              <a:pPr/>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Click icon to add picture</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E9397E1-AAD9-2B48-977C-38295741629D}" type="datetime1">
              <a:rPr lang="en-US" smtClean="0"/>
              <a:pPr/>
              <a:t>7/24/10</a:t>
            </a:fld>
            <a:endParaRPr lang="en-US"/>
          </a:p>
        </p:txBody>
      </p:sp>
      <p:sp>
        <p:nvSpPr>
          <p:cNvPr id="6" name="Footer Placeholder 5"/>
          <p:cNvSpPr>
            <a:spLocks noGrp="1"/>
          </p:cNvSpPr>
          <p:nvPr>
            <p:ph type="ftr" sz="quarter" idx="11"/>
          </p:nvPr>
        </p:nvSpPr>
        <p:spPr/>
        <p:txBody>
          <a:bodyPr/>
          <a:lstStyle/>
          <a:p>
            <a:r>
              <a:rPr lang="en-US" smtClean="0"/>
              <a:t>Copyright  Niranjan Balasubramanian</a:t>
            </a:r>
            <a:endParaRPr lang="en-US"/>
          </a:p>
        </p:txBody>
      </p:sp>
      <p:sp>
        <p:nvSpPr>
          <p:cNvPr id="7" name="Slide Number Placeholder 6"/>
          <p:cNvSpPr>
            <a:spLocks noGrp="1"/>
          </p:cNvSpPr>
          <p:nvPr>
            <p:ph type="sldNum" sz="quarter" idx="12"/>
          </p:nvPr>
        </p:nvSpPr>
        <p:spPr/>
        <p:txBody>
          <a:bodyPr/>
          <a:lstStyle/>
          <a:p>
            <a:fld id="{89054DA0-E7D8-D443-BFB7-6B125C15CEE6}" type="slidenum">
              <a:rPr lang="en-US" smtClean="0"/>
              <a:pPr/>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D51042D3-D65A-EB4E-A615-62AD9564AE6D}" type="datetime1">
              <a:rPr lang="en-US" smtClean="0"/>
              <a:pPr/>
              <a:t>7/24/10</a:t>
            </a:fld>
            <a:endParaRPr lang="en-US"/>
          </a:p>
        </p:txBody>
      </p:sp>
      <p:sp>
        <p:nvSpPr>
          <p:cNvPr id="5" name="Footer Placeholder 4"/>
          <p:cNvSpPr>
            <a:spLocks noGrp="1"/>
          </p:cNvSpPr>
          <p:nvPr>
            <p:ph type="ftr" sz="quarter" idx="11"/>
          </p:nvPr>
        </p:nvSpPr>
        <p:spPr/>
        <p:txBody>
          <a:bodyPr/>
          <a:lstStyle/>
          <a:p>
            <a:r>
              <a:rPr lang="en-US" smtClean="0"/>
              <a:t>Copyright  Niranjan Balasubramanian</a:t>
            </a:r>
            <a:endParaRPr lang="en-US"/>
          </a:p>
        </p:txBody>
      </p:sp>
      <p:sp>
        <p:nvSpPr>
          <p:cNvPr id="6" name="Slide Number Placeholder 5"/>
          <p:cNvSpPr>
            <a:spLocks noGrp="1"/>
          </p:cNvSpPr>
          <p:nvPr>
            <p:ph type="sldNum" sz="quarter" idx="12"/>
          </p:nvPr>
        </p:nvSpPr>
        <p:spPr/>
        <p:txBody>
          <a:bodyPr/>
          <a:lstStyle/>
          <a:p>
            <a:fld id="{89054DA0-E7D8-D443-BFB7-6B125C15CEE6}"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05039AE-5A48-9046-A47E-4AF94A3D0937}" type="datetime1">
              <a:rPr lang="en-US" smtClean="0"/>
              <a:pPr/>
              <a:t>7/24/10</a:t>
            </a:fld>
            <a:endParaRPr lang="en-US"/>
          </a:p>
        </p:txBody>
      </p:sp>
      <p:sp>
        <p:nvSpPr>
          <p:cNvPr id="5" name="Footer Placeholder 4"/>
          <p:cNvSpPr>
            <a:spLocks noGrp="1"/>
          </p:cNvSpPr>
          <p:nvPr>
            <p:ph type="ftr" sz="quarter" idx="11"/>
          </p:nvPr>
        </p:nvSpPr>
        <p:spPr/>
        <p:txBody>
          <a:bodyPr/>
          <a:lstStyle/>
          <a:p>
            <a:r>
              <a:rPr lang="en-US" smtClean="0"/>
              <a:t>Copyright  Niranjan Balasubramanian</a:t>
            </a:r>
            <a:endParaRPr lang="en-US"/>
          </a:p>
        </p:txBody>
      </p:sp>
      <p:sp>
        <p:nvSpPr>
          <p:cNvPr id="6" name="Slide Number Placeholder 5"/>
          <p:cNvSpPr>
            <a:spLocks noGrp="1"/>
          </p:cNvSpPr>
          <p:nvPr>
            <p:ph type="sldNum" sz="quarter" idx="12"/>
          </p:nvPr>
        </p:nvSpPr>
        <p:spPr/>
        <p:txBody>
          <a:bodyPr/>
          <a:lstStyle/>
          <a:p>
            <a:fld id="{89054DA0-E7D8-D443-BFB7-6B125C15CEE6}" type="slidenum">
              <a:rPr lang="en-US" smtClean="0"/>
              <a:pPr/>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785994A-5B85-8C4A-A47D-9D19F6DE1D38}" type="datetime1">
              <a:rPr lang="en-US" smtClean="0"/>
              <a:pPr/>
              <a:t>7/24/10</a:t>
            </a:fld>
            <a:endParaRPr lang="en-US"/>
          </a:p>
        </p:txBody>
      </p:sp>
      <p:sp>
        <p:nvSpPr>
          <p:cNvPr id="5" name="Footer Placeholder 4"/>
          <p:cNvSpPr>
            <a:spLocks noGrp="1"/>
          </p:cNvSpPr>
          <p:nvPr>
            <p:ph type="ftr" sz="quarter" idx="11"/>
          </p:nvPr>
        </p:nvSpPr>
        <p:spPr/>
        <p:txBody>
          <a:bodyPr/>
          <a:lstStyle/>
          <a:p>
            <a:r>
              <a:rPr lang="en-US" smtClean="0"/>
              <a:t>Copyright  Niranjan Balasubramanian</a:t>
            </a:r>
            <a:endParaRPr lang="en-US"/>
          </a:p>
        </p:txBody>
      </p:sp>
      <p:sp>
        <p:nvSpPr>
          <p:cNvPr id="6" name="Slide Number Placeholder 5"/>
          <p:cNvSpPr>
            <a:spLocks noGrp="1"/>
          </p:cNvSpPr>
          <p:nvPr>
            <p:ph type="sldNum" sz="quarter" idx="12"/>
          </p:nvPr>
        </p:nvSpPr>
        <p:spPr/>
        <p:txBody>
          <a:bodyPr/>
          <a:lstStyle/>
          <a:p>
            <a:fld id="{89054DA0-E7D8-D443-BFB7-6B125C15CEE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11902CE5-C73C-E745-B81F-4F399C1EDA7C}" type="datetime1">
              <a:rPr lang="en-US" smtClean="0"/>
              <a:pPr/>
              <a:t>7/24/10</a:t>
            </a:fld>
            <a:endParaRPr lang="en-US"/>
          </a:p>
        </p:txBody>
      </p:sp>
      <p:sp>
        <p:nvSpPr>
          <p:cNvPr id="5" name="Footer Placeholder 4"/>
          <p:cNvSpPr>
            <a:spLocks noGrp="1"/>
          </p:cNvSpPr>
          <p:nvPr>
            <p:ph type="ftr" sz="quarter" idx="11"/>
          </p:nvPr>
        </p:nvSpPr>
        <p:spPr/>
        <p:txBody>
          <a:bodyPr/>
          <a:lstStyle/>
          <a:p>
            <a:r>
              <a:rPr lang="en-US" smtClean="0"/>
              <a:t>Copyright  Niranjan Balasubramanian</a:t>
            </a:r>
            <a:endParaRPr lang="en-US"/>
          </a:p>
        </p:txBody>
      </p:sp>
      <p:sp>
        <p:nvSpPr>
          <p:cNvPr id="6" name="Slide Number Placeholder 5"/>
          <p:cNvSpPr>
            <a:spLocks noGrp="1"/>
          </p:cNvSpPr>
          <p:nvPr>
            <p:ph type="sldNum" sz="quarter" idx="12"/>
          </p:nvPr>
        </p:nvSpPr>
        <p:spPr/>
        <p:txBody>
          <a:bodyPr/>
          <a:lstStyle/>
          <a:p>
            <a:fld id="{89054DA0-E7D8-D443-BFB7-6B125C15CEE6}" type="slidenum">
              <a:rPr lang="en-US" smtClean="0"/>
              <a:pPr/>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Click icon to add picture</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7"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2A97F29B-E49A-6D41-B96C-76DCFF6043E8}" type="datetime1">
              <a:rPr lang="en-US" smtClean="0"/>
              <a:pPr/>
              <a:t>7/24/10</a:t>
            </a:fld>
            <a:endParaRPr lang="en-US"/>
          </a:p>
        </p:txBody>
      </p:sp>
      <p:sp>
        <p:nvSpPr>
          <p:cNvPr id="5" name="Footer Placeholder 4"/>
          <p:cNvSpPr>
            <a:spLocks noGrp="1"/>
          </p:cNvSpPr>
          <p:nvPr>
            <p:ph type="ftr" sz="quarter" idx="11"/>
          </p:nvPr>
        </p:nvSpPr>
        <p:spPr/>
        <p:txBody>
          <a:bodyPr/>
          <a:lstStyle/>
          <a:p>
            <a:r>
              <a:rPr lang="en-US" smtClean="0"/>
              <a:t>Copyright  Niranjan Balasubramanian</a:t>
            </a:r>
            <a:endParaRPr lang="en-US"/>
          </a:p>
        </p:txBody>
      </p:sp>
      <p:sp>
        <p:nvSpPr>
          <p:cNvPr id="6" name="Slide Number Placeholder 5"/>
          <p:cNvSpPr>
            <a:spLocks noGrp="1"/>
          </p:cNvSpPr>
          <p:nvPr>
            <p:ph type="sldNum" sz="quarter" idx="12"/>
          </p:nvPr>
        </p:nvSpPr>
        <p:spPr/>
        <p:txBody>
          <a:bodyPr/>
          <a:lstStyle/>
          <a:p>
            <a:fld id="{89054DA0-E7D8-D443-BFB7-6B125C15CEE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Click icon to add picture</a:t>
            </a:r>
            <a:endParaRPr/>
          </a:p>
        </p:txBody>
      </p:sp>
      <p:sp>
        <p:nvSpPr>
          <p:cNvPr id="4" name="Date Placeholder 3"/>
          <p:cNvSpPr>
            <a:spLocks noGrp="1"/>
          </p:cNvSpPr>
          <p:nvPr>
            <p:ph type="dt" sz="half" idx="10"/>
          </p:nvPr>
        </p:nvSpPr>
        <p:spPr/>
        <p:txBody>
          <a:bodyPr/>
          <a:lstStyle/>
          <a:p>
            <a:fld id="{2F25A2EA-A449-3F46-8B07-3B2F707176CD}" type="datetime1">
              <a:rPr lang="en-US" smtClean="0"/>
              <a:pPr/>
              <a:t>7/24/10</a:t>
            </a:fld>
            <a:endParaRPr lang="en-US"/>
          </a:p>
        </p:txBody>
      </p:sp>
      <p:sp>
        <p:nvSpPr>
          <p:cNvPr id="5" name="Footer Placeholder 4"/>
          <p:cNvSpPr>
            <a:spLocks noGrp="1"/>
          </p:cNvSpPr>
          <p:nvPr>
            <p:ph type="ftr" sz="quarter" idx="11"/>
          </p:nvPr>
        </p:nvSpPr>
        <p:spPr/>
        <p:txBody>
          <a:bodyPr/>
          <a:lstStyle/>
          <a:p>
            <a:r>
              <a:rPr lang="en-US" smtClean="0"/>
              <a:t>Copyright  Niranjan Balasubramanian</a:t>
            </a:r>
            <a:endParaRPr lang="en-US"/>
          </a:p>
        </p:txBody>
      </p:sp>
      <p:sp>
        <p:nvSpPr>
          <p:cNvPr id="6" name="Slide Number Placeholder 5"/>
          <p:cNvSpPr>
            <a:spLocks noGrp="1"/>
          </p:cNvSpPr>
          <p:nvPr>
            <p:ph type="sldNum" sz="quarter" idx="12"/>
          </p:nvPr>
        </p:nvSpPr>
        <p:spPr/>
        <p:txBody>
          <a:bodyPr/>
          <a:lstStyle/>
          <a:p>
            <a:fld id="{89054DA0-E7D8-D443-BFB7-6B125C15CEE6}" type="slidenum">
              <a:rPr lang="en-US" smtClean="0"/>
              <a:pPr/>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A2165747-D09F-2F40-8190-3D8AC57A315D}" type="datetime1">
              <a:rPr lang="en-US" smtClean="0"/>
              <a:pPr/>
              <a:t>7/24/10</a:t>
            </a:fld>
            <a:endParaRPr lang="en-US"/>
          </a:p>
        </p:txBody>
      </p:sp>
      <p:sp>
        <p:nvSpPr>
          <p:cNvPr id="6" name="Footer Placeholder 5"/>
          <p:cNvSpPr>
            <a:spLocks noGrp="1"/>
          </p:cNvSpPr>
          <p:nvPr>
            <p:ph type="ftr" sz="quarter" idx="11"/>
          </p:nvPr>
        </p:nvSpPr>
        <p:spPr/>
        <p:txBody>
          <a:bodyPr/>
          <a:lstStyle/>
          <a:p>
            <a:r>
              <a:rPr lang="en-US" smtClean="0"/>
              <a:t>Copyright  Niranjan Balasubramanian</a:t>
            </a:r>
            <a:endParaRPr lang="en-US"/>
          </a:p>
        </p:txBody>
      </p:sp>
      <p:sp>
        <p:nvSpPr>
          <p:cNvPr id="7" name="Slide Number Placeholder 6"/>
          <p:cNvSpPr>
            <a:spLocks noGrp="1"/>
          </p:cNvSpPr>
          <p:nvPr>
            <p:ph type="sldNum" sz="quarter" idx="12"/>
          </p:nvPr>
        </p:nvSpPr>
        <p:spPr/>
        <p:txBody>
          <a:bodyPr/>
          <a:lstStyle/>
          <a:p>
            <a:fld id="{89054DA0-E7D8-D443-BFB7-6B125C15CEE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565E602-1254-C84E-A824-2BDFD48D506B}" type="datetime1">
              <a:rPr lang="en-US" smtClean="0"/>
              <a:pPr/>
              <a:t>7/24/10</a:t>
            </a:fld>
            <a:endParaRPr lang="en-US"/>
          </a:p>
        </p:txBody>
      </p:sp>
      <p:sp>
        <p:nvSpPr>
          <p:cNvPr id="8" name="Footer Placeholder 7"/>
          <p:cNvSpPr>
            <a:spLocks noGrp="1"/>
          </p:cNvSpPr>
          <p:nvPr>
            <p:ph type="ftr" sz="quarter" idx="11"/>
          </p:nvPr>
        </p:nvSpPr>
        <p:spPr/>
        <p:txBody>
          <a:bodyPr/>
          <a:lstStyle/>
          <a:p>
            <a:r>
              <a:rPr lang="en-US" smtClean="0"/>
              <a:t>Copyright  Niranjan Balasubramanian</a:t>
            </a:r>
            <a:endParaRPr lang="en-US"/>
          </a:p>
        </p:txBody>
      </p:sp>
      <p:sp>
        <p:nvSpPr>
          <p:cNvPr id="9" name="Slide Number Placeholder 8"/>
          <p:cNvSpPr>
            <a:spLocks noGrp="1"/>
          </p:cNvSpPr>
          <p:nvPr>
            <p:ph type="sldNum" sz="quarter" idx="12"/>
          </p:nvPr>
        </p:nvSpPr>
        <p:spPr/>
        <p:txBody>
          <a:bodyPr/>
          <a:lstStyle/>
          <a:p>
            <a:fld id="{89054DA0-E7D8-D443-BFB7-6B125C15CEE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18F3E678-2777-9143-9DEC-6048B264D9EC}" type="datetime1">
              <a:rPr lang="en-US" smtClean="0"/>
              <a:pPr/>
              <a:t>7/24/10</a:t>
            </a:fld>
            <a:endParaRPr lang="en-US"/>
          </a:p>
        </p:txBody>
      </p:sp>
      <p:sp>
        <p:nvSpPr>
          <p:cNvPr id="4" name="Footer Placeholder 3"/>
          <p:cNvSpPr>
            <a:spLocks noGrp="1"/>
          </p:cNvSpPr>
          <p:nvPr>
            <p:ph type="ftr" sz="quarter" idx="11"/>
          </p:nvPr>
        </p:nvSpPr>
        <p:spPr/>
        <p:txBody>
          <a:bodyPr/>
          <a:lstStyle/>
          <a:p>
            <a:r>
              <a:rPr lang="en-US" smtClean="0"/>
              <a:t>Copyright  Niranjan Balasubramanian</a:t>
            </a:r>
            <a:endParaRPr lang="en-US"/>
          </a:p>
        </p:txBody>
      </p:sp>
      <p:sp>
        <p:nvSpPr>
          <p:cNvPr id="5" name="Slide Number Placeholder 4"/>
          <p:cNvSpPr>
            <a:spLocks noGrp="1"/>
          </p:cNvSpPr>
          <p:nvPr>
            <p:ph type="sldNum" sz="quarter" idx="12"/>
          </p:nvPr>
        </p:nvSpPr>
        <p:spPr/>
        <p:txBody>
          <a:bodyPr/>
          <a:lstStyle/>
          <a:p>
            <a:fld id="{89054DA0-E7D8-D443-BFB7-6B125C15CEE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DF4D73-8908-8244-8E28-D44757CC691D}" type="datetime1">
              <a:rPr lang="en-US" smtClean="0"/>
              <a:pPr/>
              <a:t>7/24/10</a:t>
            </a:fld>
            <a:endParaRPr lang="en-US"/>
          </a:p>
        </p:txBody>
      </p:sp>
      <p:sp>
        <p:nvSpPr>
          <p:cNvPr id="3" name="Footer Placeholder 2"/>
          <p:cNvSpPr>
            <a:spLocks noGrp="1"/>
          </p:cNvSpPr>
          <p:nvPr>
            <p:ph type="ftr" sz="quarter" idx="11"/>
          </p:nvPr>
        </p:nvSpPr>
        <p:spPr/>
        <p:txBody>
          <a:bodyPr/>
          <a:lstStyle/>
          <a:p>
            <a:r>
              <a:rPr lang="en-US" smtClean="0"/>
              <a:t>Copyright  Niranjan Balasubramanian</a:t>
            </a:r>
            <a:endParaRPr lang="en-US"/>
          </a:p>
        </p:txBody>
      </p:sp>
      <p:sp>
        <p:nvSpPr>
          <p:cNvPr id="4" name="Slide Number Placeholder 3"/>
          <p:cNvSpPr>
            <a:spLocks noGrp="1"/>
          </p:cNvSpPr>
          <p:nvPr>
            <p:ph type="sldNum" sz="quarter" idx="12"/>
          </p:nvPr>
        </p:nvSpPr>
        <p:spPr/>
        <p:txBody>
          <a:bodyPr/>
          <a:lstStyle/>
          <a:p>
            <a:fld id="{89054DA0-E7D8-D443-BFB7-6B125C15CEE6}" type="slidenum">
              <a:rPr lang="en-US" smtClean="0"/>
              <a:pPr/>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9294125C-F114-8F49-94B4-316419DED0CF}" type="datetime1">
              <a:rPr lang="en-US" smtClean="0"/>
              <a:pPr/>
              <a:t>7/24/10</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r>
              <a:rPr lang="en-US" smtClean="0"/>
              <a:t>Copyright  Niranjan Balasubramanian</a:t>
            </a:r>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89054DA0-E7D8-D443-BFB7-6B125C15CEE6}" type="slidenum">
              <a:rPr lang="en-US" smtClean="0"/>
              <a:pPr/>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smtClean="0"/>
              <a:t>Click to edit Master title style</a:t>
            </a:r>
            <a:endParaRP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Lst>
  <p:hf hdr="0" ftr="0" dt="0"/>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27.pdf"/><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chart" Target="../charts/char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9.xml"/><Relationship Id="rId3" Type="http://schemas.openxmlformats.org/officeDocument/2006/relationships/notesSlide" Target="../notesSlides/notesSlide13.xml"/><Relationship Id="rId4" Type="http://schemas.openxmlformats.org/officeDocument/2006/relationships/image" Target="../media/image13.pdf"/><Relationship Id="rId5"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9.xml"/><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1" Type="http://schemas.openxmlformats.org/officeDocument/2006/relationships/image" Target="../media/image11.pdf"/><Relationship Id="rId12" Type="http://schemas.openxmlformats.org/officeDocument/2006/relationships/image" Target="../media/image12.png"/><Relationship Id="rId1" Type="http://schemas.openxmlformats.org/officeDocument/2006/relationships/slideLayout" Target="../slideLayouts/slideLayout9.xml"/><Relationship Id="rId2" Type="http://schemas.openxmlformats.org/officeDocument/2006/relationships/notesSlide" Target="../notesSlides/notesSlide5.xml"/><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5.pdf"/><Relationship Id="rId6" Type="http://schemas.openxmlformats.org/officeDocument/2006/relationships/image" Target="../media/image6.png"/><Relationship Id="rId7" Type="http://schemas.openxmlformats.org/officeDocument/2006/relationships/image" Target="../media/image7.pdf"/><Relationship Id="rId8" Type="http://schemas.openxmlformats.org/officeDocument/2006/relationships/image" Target="../media/image8.png"/><Relationship Id="rId9" Type="http://schemas.openxmlformats.org/officeDocument/2006/relationships/image" Target="../media/image9.pdf"/><Relationship Id="rId10"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7.pdf"/><Relationship Id="rId6" Type="http://schemas.openxmlformats.org/officeDocument/2006/relationships/image" Target="../media/image8.png"/><Relationship Id="rId7" Type="http://schemas.openxmlformats.org/officeDocument/2006/relationships/image" Target="../media/image13.pdf"/><Relationship Id="rId8" Type="http://schemas.openxmlformats.org/officeDocument/2006/relationships/image" Target="../media/image14.png"/><Relationship Id="rId9" Type="http://schemas.openxmlformats.org/officeDocument/2006/relationships/image" Target="../media/image15.pdf"/><Relationship Id="rId10"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7.pdf"/><Relationship Id="rId4" Type="http://schemas.openxmlformats.org/officeDocument/2006/relationships/image" Target="../media/image18.png"/><Relationship Id="rId5" Type="http://schemas.openxmlformats.org/officeDocument/2006/relationships/image" Target="../media/image3.pdf"/><Relationship Id="rId6" Type="http://schemas.openxmlformats.org/officeDocument/2006/relationships/image" Target="../media/image4.png"/><Relationship Id="rId7" Type="http://schemas.openxmlformats.org/officeDocument/2006/relationships/image" Target="../media/image7.pdf"/><Relationship Id="rId8" Type="http://schemas.openxmlformats.org/officeDocument/2006/relationships/image" Target="../media/image8.png"/><Relationship Id="rId9" Type="http://schemas.openxmlformats.org/officeDocument/2006/relationships/image" Target="../media/image19.pdf"/><Relationship Id="rId10"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9.xml"/><Relationship Id="rId3" Type="http://schemas.openxmlformats.org/officeDocument/2006/relationships/notesSlide" Target="../notesSlides/notesSlide8.xml"/><Relationship Id="rId4" Type="http://schemas.openxmlformats.org/officeDocument/2006/relationships/image" Target="../media/image13.pdf"/><Relationship Id="rId5" Type="http://schemas.openxmlformats.org/officeDocument/2006/relationships/image" Target="../media/image14.png"/></Relationships>
</file>

<file path=ppt/slides/_rels/slide9.xml.rels><?xml version="1.0" encoding="UTF-8" standalone="yes"?>
<Relationships xmlns="http://schemas.openxmlformats.org/package/2006/relationships"><Relationship Id="rId11" Type="http://schemas.openxmlformats.org/officeDocument/2006/relationships/image" Target="../media/image25.pdf"/><Relationship Id="rId12" Type="http://schemas.openxmlformats.org/officeDocument/2006/relationships/image" Target="../media/image26.png"/><Relationship Id="rId13" Type="http://schemas.openxmlformats.org/officeDocument/2006/relationships/image" Target="../media/image15.pdf"/><Relationship Id="rId14" Type="http://schemas.openxmlformats.org/officeDocument/2006/relationships/image" Target="../media/image16.png"/><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3.pdf"/><Relationship Id="rId4" Type="http://schemas.openxmlformats.org/officeDocument/2006/relationships/image" Target="../media/image4.png"/><Relationship Id="rId5" Type="http://schemas.openxmlformats.org/officeDocument/2006/relationships/image" Target="../media/image7.pdf"/><Relationship Id="rId6" Type="http://schemas.openxmlformats.org/officeDocument/2006/relationships/image" Target="../media/image8.png"/><Relationship Id="rId7" Type="http://schemas.openxmlformats.org/officeDocument/2006/relationships/image" Target="../media/image21.pdf"/><Relationship Id="rId8" Type="http://schemas.openxmlformats.org/officeDocument/2006/relationships/image" Target="../media/image22.png"/><Relationship Id="rId9" Type="http://schemas.openxmlformats.org/officeDocument/2006/relationships/image" Target="../media/image23.pdf"/><Relationship Id="rId10"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C2DD1C59-B8FB-4BC6-84FE-FD700C7CFC4F}" type="slidenum">
              <a:rPr lang="en-US" smtClean="0"/>
              <a:pPr/>
              <a:t>1</a:t>
            </a:fld>
            <a:endParaRPr lang="en-US"/>
          </a:p>
        </p:txBody>
      </p:sp>
      <p:sp>
        <p:nvSpPr>
          <p:cNvPr id="2" name="Title 1"/>
          <p:cNvSpPr>
            <a:spLocks noGrp="1"/>
          </p:cNvSpPr>
          <p:nvPr>
            <p:ph type="ctrTitle" idx="4294967295"/>
          </p:nvPr>
        </p:nvSpPr>
        <p:spPr>
          <a:xfrm>
            <a:off x="199574" y="642938"/>
            <a:ext cx="8697920" cy="1089025"/>
          </a:xfrm>
          <a:noFill/>
        </p:spPr>
        <p:txBody>
          <a:bodyPr vert="horz" lIns="91440" tIns="45720" rIns="91440" bIns="45720" rtlCol="0" anchor="t">
            <a:noAutofit/>
          </a:bodyPr>
          <a:lstStyle/>
          <a:p>
            <a:r>
              <a:rPr lang="en-US" sz="2800" dirty="0" smtClean="0">
                <a:solidFill>
                  <a:schemeClr val="tx1"/>
                </a:solidFill>
              </a:rPr>
              <a:t>Online Feature Selection for Information Retrieval</a:t>
            </a:r>
            <a:endParaRPr lang="en-US" sz="2800" dirty="0">
              <a:solidFill>
                <a:schemeClr val="tx1"/>
              </a:solidFill>
            </a:endParaRPr>
          </a:p>
        </p:txBody>
      </p:sp>
      <p:sp>
        <p:nvSpPr>
          <p:cNvPr id="5" name="TextBox 4"/>
          <p:cNvSpPr txBox="1"/>
          <p:nvPr/>
        </p:nvSpPr>
        <p:spPr>
          <a:xfrm>
            <a:off x="1890043" y="2927939"/>
            <a:ext cx="5985196" cy="3539430"/>
          </a:xfrm>
          <a:prstGeom prst="rect">
            <a:avLst/>
          </a:prstGeom>
          <a:noFill/>
        </p:spPr>
        <p:txBody>
          <a:bodyPr vert="horz" wrap="square" rtlCol="0">
            <a:spAutoFit/>
          </a:bodyPr>
          <a:lstStyle/>
          <a:p>
            <a:r>
              <a:rPr lang="en-US" sz="2000" dirty="0" smtClean="0">
                <a:solidFill>
                  <a:schemeClr val="tx1">
                    <a:lumMod val="85000"/>
                    <a:lumOff val="15000"/>
                  </a:schemeClr>
                </a:solidFill>
              </a:rPr>
              <a:t>Niranjan Balasubramanian</a:t>
            </a:r>
          </a:p>
          <a:p>
            <a:r>
              <a:rPr lang="en-US" sz="2000" dirty="0" smtClean="0">
                <a:solidFill>
                  <a:schemeClr val="tx1">
                    <a:lumMod val="85000"/>
                    <a:lumOff val="15000"/>
                  </a:schemeClr>
                </a:solidFill>
              </a:rPr>
              <a:t>University of Massachusetts Amherst</a:t>
            </a:r>
          </a:p>
          <a:p>
            <a:endParaRPr lang="en-US" sz="2000" dirty="0" smtClean="0">
              <a:solidFill>
                <a:schemeClr val="tx1">
                  <a:lumMod val="85000"/>
                  <a:lumOff val="15000"/>
                </a:schemeClr>
              </a:solidFill>
            </a:endParaRPr>
          </a:p>
          <a:p>
            <a:endParaRPr lang="en-US" sz="2000" b="1" dirty="0" smtClean="0">
              <a:solidFill>
                <a:schemeClr val="tx1">
                  <a:lumMod val="85000"/>
                  <a:lumOff val="15000"/>
                </a:schemeClr>
              </a:solidFill>
            </a:endParaRPr>
          </a:p>
          <a:p>
            <a:r>
              <a:rPr lang="en-US" sz="2000" dirty="0" smtClean="0">
                <a:solidFill>
                  <a:schemeClr val="tx1">
                    <a:lumMod val="85000"/>
                    <a:lumOff val="15000"/>
                  </a:schemeClr>
                </a:solidFill>
                <a:cs typeface="Calibri (Body)"/>
              </a:rPr>
              <a:t>Joint work with:</a:t>
            </a:r>
          </a:p>
          <a:p>
            <a:endParaRPr lang="en-US" sz="2000" dirty="0" smtClean="0">
              <a:solidFill>
                <a:schemeClr val="tx1">
                  <a:lumMod val="85000"/>
                  <a:lumOff val="15000"/>
                </a:schemeClr>
              </a:solidFill>
              <a:cs typeface="Calibri (Body)"/>
            </a:endParaRPr>
          </a:p>
          <a:p>
            <a:r>
              <a:rPr lang="en-US" sz="2000" dirty="0" err="1" smtClean="0">
                <a:solidFill>
                  <a:schemeClr val="tx1">
                    <a:lumMod val="85000"/>
                    <a:lumOff val="15000"/>
                  </a:schemeClr>
                </a:solidFill>
                <a:cs typeface="Calibri (Body)"/>
              </a:rPr>
              <a:t>Giridhar</a:t>
            </a:r>
            <a:r>
              <a:rPr lang="en-US" sz="2000" dirty="0" smtClean="0">
                <a:solidFill>
                  <a:schemeClr val="tx1">
                    <a:lumMod val="85000"/>
                    <a:lumOff val="15000"/>
                  </a:schemeClr>
                </a:solidFill>
                <a:cs typeface="Calibri (Body)"/>
              </a:rPr>
              <a:t> </a:t>
            </a:r>
            <a:r>
              <a:rPr lang="en-US" sz="2000" dirty="0" err="1" smtClean="0">
                <a:solidFill>
                  <a:schemeClr val="tx1">
                    <a:lumMod val="85000"/>
                    <a:lumOff val="15000"/>
                  </a:schemeClr>
                </a:solidFill>
                <a:cs typeface="Calibri (Body)"/>
              </a:rPr>
              <a:t>Kumaran</a:t>
            </a:r>
            <a:r>
              <a:rPr lang="en-US" sz="2000" dirty="0" smtClean="0">
                <a:solidFill>
                  <a:schemeClr val="tx1">
                    <a:lumMod val="85000"/>
                    <a:lumOff val="15000"/>
                  </a:schemeClr>
                </a:solidFill>
                <a:cs typeface="Calibri (Body)"/>
              </a:rPr>
              <a:t> and </a:t>
            </a:r>
            <a:r>
              <a:rPr lang="en-US" sz="2000" dirty="0" err="1" smtClean="0">
                <a:solidFill>
                  <a:schemeClr val="tx1">
                    <a:lumMod val="85000"/>
                    <a:lumOff val="15000"/>
                  </a:schemeClr>
                </a:solidFill>
                <a:cs typeface="Calibri (Body)"/>
              </a:rPr>
              <a:t>Vitor</a:t>
            </a:r>
            <a:r>
              <a:rPr lang="en-US" sz="2000" dirty="0" smtClean="0">
                <a:solidFill>
                  <a:schemeClr val="tx1">
                    <a:lumMod val="85000"/>
                    <a:lumOff val="15000"/>
                  </a:schemeClr>
                </a:solidFill>
                <a:cs typeface="Calibri (Body)"/>
              </a:rPr>
              <a:t> </a:t>
            </a:r>
            <a:r>
              <a:rPr lang="en-US" sz="2000" dirty="0" err="1" smtClean="0">
                <a:solidFill>
                  <a:schemeClr val="tx1">
                    <a:lumMod val="85000"/>
                    <a:lumOff val="15000"/>
                  </a:schemeClr>
                </a:solidFill>
                <a:cs typeface="Calibri (Body)"/>
              </a:rPr>
              <a:t>Carvalho</a:t>
            </a:r>
            <a:endParaRPr lang="en-US" sz="2000" dirty="0" smtClean="0">
              <a:solidFill>
                <a:schemeClr val="tx1">
                  <a:lumMod val="85000"/>
                  <a:lumOff val="15000"/>
                </a:schemeClr>
              </a:solidFill>
              <a:cs typeface="Calibri (Body)"/>
            </a:endParaRPr>
          </a:p>
          <a:p>
            <a:r>
              <a:rPr lang="en-US" sz="2000" dirty="0" smtClean="0">
                <a:solidFill>
                  <a:schemeClr val="tx1">
                    <a:lumMod val="85000"/>
                    <a:lumOff val="15000"/>
                  </a:schemeClr>
                </a:solidFill>
                <a:cs typeface="Calibri (Body)"/>
              </a:rPr>
              <a:t>Microsoft Corporation</a:t>
            </a:r>
          </a:p>
          <a:p>
            <a:endParaRPr lang="en-US" sz="2000" dirty="0" smtClean="0">
              <a:solidFill>
                <a:schemeClr val="tx1">
                  <a:lumMod val="85000"/>
                  <a:lumOff val="15000"/>
                </a:schemeClr>
              </a:solidFill>
              <a:cs typeface="Calibri (Body)"/>
            </a:endParaRPr>
          </a:p>
          <a:p>
            <a:r>
              <a:rPr lang="en-US" sz="2000" dirty="0" smtClean="0">
                <a:solidFill>
                  <a:schemeClr val="tx1">
                    <a:lumMod val="85000"/>
                    <a:lumOff val="15000"/>
                  </a:schemeClr>
                </a:solidFill>
                <a:cs typeface="Calibri (Body)"/>
              </a:rPr>
              <a:t>James Allan</a:t>
            </a:r>
          </a:p>
          <a:p>
            <a:r>
              <a:rPr lang="en-US" sz="2000" dirty="0" smtClean="0">
                <a:solidFill>
                  <a:schemeClr val="tx1">
                    <a:lumMod val="85000"/>
                    <a:lumOff val="15000"/>
                  </a:schemeClr>
                </a:solidFill>
                <a:cs typeface="Calibri (Body)"/>
              </a:rPr>
              <a:t>University of Massachusetts Amherst</a:t>
            </a:r>
          </a:p>
        </p:txBody>
      </p:sp>
      <p:pic>
        <p:nvPicPr>
          <p:cNvPr id="6" name="Picture 5"/>
          <p:cNvPicPr>
            <a:picLocks noChangeAspect="1"/>
          </p:cNvPicPr>
          <p:nvPr/>
        </p:nvPicPr>
        <p:blipFill>
          <a:blip r:embed="rId3"/>
          <a:stretch>
            <a:fillRect/>
          </a:stretch>
        </p:blipFill>
        <p:spPr>
          <a:xfrm>
            <a:off x="199573" y="1873988"/>
            <a:ext cx="1102470" cy="1017665"/>
          </a:xfrm>
          <a:prstGeom prst="rect">
            <a:avLst/>
          </a:prstGeom>
        </p:spPr>
      </p:pic>
      <p:pic>
        <p:nvPicPr>
          <p:cNvPr id="7" name="Picture 6"/>
          <p:cNvPicPr>
            <a:picLocks noChangeAspect="1"/>
          </p:cNvPicPr>
          <p:nvPr/>
        </p:nvPicPr>
        <p:blipFill>
          <a:blip r:embed="rId4"/>
          <a:stretch>
            <a:fillRect/>
          </a:stretch>
        </p:blipFill>
        <p:spPr>
          <a:xfrm>
            <a:off x="7014837" y="1819559"/>
            <a:ext cx="1878440" cy="1381024"/>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 name="Rectangle 32"/>
          <p:cNvSpPr/>
          <p:nvPr/>
        </p:nvSpPr>
        <p:spPr>
          <a:xfrm>
            <a:off x="457200" y="3115212"/>
            <a:ext cx="3657600" cy="3657600"/>
          </a:xfrm>
          <a:prstGeom prst="rect">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449"/>
          <p:cNvGrpSpPr/>
          <p:nvPr/>
        </p:nvGrpSpPr>
        <p:grpSpPr>
          <a:xfrm>
            <a:off x="-381000" y="4259581"/>
            <a:ext cx="3124200" cy="2513231"/>
            <a:chOff x="-381000" y="3619500"/>
            <a:chExt cx="3124200" cy="2513231"/>
          </a:xfrm>
        </p:grpSpPr>
        <p:sp>
          <p:nvSpPr>
            <p:cNvPr id="24" name="Predefined Process 23"/>
            <p:cNvSpPr/>
            <p:nvPr/>
          </p:nvSpPr>
          <p:spPr>
            <a:xfrm>
              <a:off x="762000" y="3619500"/>
              <a:ext cx="862981" cy="685800"/>
            </a:xfrm>
            <a:prstGeom prst="flowChartPredefined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Q</a:t>
              </a:r>
              <a:r>
                <a:rPr lang="en-US" sz="1400" baseline="30000" dirty="0" smtClean="0"/>
                <a:t>*</a:t>
              </a:r>
              <a:endParaRPr lang="en-US" sz="1400" dirty="0"/>
            </a:p>
          </p:txBody>
        </p:sp>
        <p:sp>
          <p:nvSpPr>
            <p:cNvPr id="93" name="TextBox 92"/>
            <p:cNvSpPr txBox="1"/>
            <p:nvPr/>
          </p:nvSpPr>
          <p:spPr>
            <a:xfrm>
              <a:off x="-381000" y="5486400"/>
              <a:ext cx="3124200" cy="646331"/>
            </a:xfrm>
            <a:prstGeom prst="rect">
              <a:avLst/>
            </a:prstGeom>
            <a:noFill/>
          </p:spPr>
          <p:txBody>
            <a:bodyPr wrap="square" rtlCol="0">
              <a:spAutoFit/>
            </a:bodyPr>
            <a:lstStyle/>
            <a:p>
              <a:pPr algn="ctr"/>
              <a:r>
                <a:rPr lang="en-US" dirty="0" smtClean="0"/>
                <a:t>Query </a:t>
              </a:r>
            </a:p>
            <a:p>
              <a:pPr algn="ctr"/>
              <a:r>
                <a:rPr lang="en-US" dirty="0" smtClean="0"/>
                <a:t>Representation</a:t>
              </a:r>
              <a:endParaRPr lang="en-US" dirty="0"/>
            </a:p>
          </p:txBody>
        </p:sp>
      </p:grpSp>
      <p:grpSp>
        <p:nvGrpSpPr>
          <p:cNvPr id="3" name="Group 451"/>
          <p:cNvGrpSpPr/>
          <p:nvPr/>
        </p:nvGrpSpPr>
        <p:grpSpPr>
          <a:xfrm>
            <a:off x="1752600" y="3298667"/>
            <a:ext cx="3124200" cy="3473351"/>
            <a:chOff x="1752600" y="2658586"/>
            <a:chExt cx="3124200" cy="3473351"/>
          </a:xfrm>
        </p:grpSpPr>
        <p:grpSp>
          <p:nvGrpSpPr>
            <p:cNvPr id="5" name="Group 91"/>
            <p:cNvGrpSpPr/>
            <p:nvPr/>
          </p:nvGrpSpPr>
          <p:grpSpPr>
            <a:xfrm>
              <a:off x="2895600" y="2658586"/>
              <a:ext cx="862981" cy="2606040"/>
              <a:chOff x="1371600" y="2659380"/>
              <a:chExt cx="862981" cy="2606040"/>
            </a:xfrm>
          </p:grpSpPr>
          <p:sp>
            <p:nvSpPr>
              <p:cNvPr id="131" name="Predefined Process 130"/>
              <p:cNvSpPr/>
              <p:nvPr/>
            </p:nvSpPr>
            <p:spPr>
              <a:xfrm>
                <a:off x="1371600" y="2659380"/>
                <a:ext cx="862981" cy="685800"/>
              </a:xfrm>
              <a:prstGeom prst="flowChartPredefined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List</a:t>
                </a:r>
              </a:p>
              <a:p>
                <a:pPr algn="ctr"/>
                <a:r>
                  <a:rPr lang="en-US" sz="1400" dirty="0" smtClean="0"/>
                  <a:t>Net</a:t>
                </a:r>
                <a:endParaRPr lang="en-US" sz="1400" dirty="0"/>
              </a:p>
            </p:txBody>
          </p:sp>
          <p:sp>
            <p:nvSpPr>
              <p:cNvPr id="132" name="Predefined Process 131"/>
              <p:cNvSpPr/>
              <p:nvPr/>
            </p:nvSpPr>
            <p:spPr>
              <a:xfrm>
                <a:off x="1371600" y="3619500"/>
                <a:ext cx="862981" cy="685800"/>
              </a:xfrm>
              <a:prstGeom prst="flowChartPredefined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Rank</a:t>
                </a:r>
              </a:p>
              <a:p>
                <a:pPr algn="ctr"/>
                <a:r>
                  <a:rPr lang="en-US" sz="1400" dirty="0" smtClean="0"/>
                  <a:t>SVM</a:t>
                </a:r>
              </a:p>
            </p:txBody>
          </p:sp>
          <p:sp>
            <p:nvSpPr>
              <p:cNvPr id="133" name="Predefined Process 132"/>
              <p:cNvSpPr/>
              <p:nvPr/>
            </p:nvSpPr>
            <p:spPr>
              <a:xfrm>
                <a:off x="1371600" y="4579620"/>
                <a:ext cx="862981" cy="685800"/>
              </a:xfrm>
              <a:prstGeom prst="flowChartPredefined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Rank</a:t>
                </a:r>
              </a:p>
              <a:p>
                <a:pPr algn="ctr"/>
                <a:r>
                  <a:rPr lang="en-US" sz="1400" dirty="0" smtClean="0"/>
                  <a:t>Net</a:t>
                </a:r>
                <a:endParaRPr lang="en-US" sz="1400" dirty="0"/>
              </a:p>
            </p:txBody>
          </p:sp>
        </p:grpSp>
        <p:sp>
          <p:nvSpPr>
            <p:cNvPr id="129" name="TextBox 128"/>
            <p:cNvSpPr txBox="1"/>
            <p:nvPr/>
          </p:nvSpPr>
          <p:spPr>
            <a:xfrm>
              <a:off x="1752600" y="5485606"/>
              <a:ext cx="3124200" cy="646331"/>
            </a:xfrm>
            <a:prstGeom prst="rect">
              <a:avLst/>
            </a:prstGeom>
            <a:noFill/>
          </p:spPr>
          <p:txBody>
            <a:bodyPr wrap="square" rtlCol="0">
              <a:spAutoFit/>
            </a:bodyPr>
            <a:lstStyle/>
            <a:p>
              <a:pPr algn="ctr"/>
              <a:r>
                <a:rPr lang="en-US" dirty="0" smtClean="0"/>
                <a:t>Ranking</a:t>
              </a:r>
            </a:p>
            <a:p>
              <a:pPr algn="ctr"/>
              <a:r>
                <a:rPr lang="en-US" dirty="0" smtClean="0"/>
                <a:t>Algorithms</a:t>
              </a:r>
            </a:p>
          </p:txBody>
        </p:sp>
        <p:sp>
          <p:nvSpPr>
            <p:cNvPr id="438" name="Striped Right Arrow 437"/>
            <p:cNvSpPr/>
            <p:nvPr/>
          </p:nvSpPr>
          <p:spPr>
            <a:xfrm>
              <a:off x="1890623" y="3886200"/>
              <a:ext cx="609600"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453"/>
          <p:cNvGrpSpPr/>
          <p:nvPr/>
        </p:nvGrpSpPr>
        <p:grpSpPr>
          <a:xfrm>
            <a:off x="3886200" y="3230881"/>
            <a:ext cx="3124200" cy="3264932"/>
            <a:chOff x="3886200" y="2590800"/>
            <a:chExt cx="3124200" cy="3264932"/>
          </a:xfrm>
        </p:grpSpPr>
        <p:sp>
          <p:nvSpPr>
            <p:cNvPr id="99" name="TextBox 98"/>
            <p:cNvSpPr txBox="1"/>
            <p:nvPr/>
          </p:nvSpPr>
          <p:spPr>
            <a:xfrm>
              <a:off x="3886200" y="5486400"/>
              <a:ext cx="3124200" cy="369332"/>
            </a:xfrm>
            <a:prstGeom prst="rect">
              <a:avLst/>
            </a:prstGeom>
            <a:noFill/>
          </p:spPr>
          <p:txBody>
            <a:bodyPr wrap="square" rtlCol="0">
              <a:spAutoFit/>
            </a:bodyPr>
            <a:lstStyle/>
            <a:p>
              <a:pPr algn="ctr"/>
              <a:r>
                <a:rPr lang="en-US" dirty="0" smtClean="0"/>
                <a:t>Results Sets</a:t>
              </a:r>
              <a:endParaRPr lang="en-US" dirty="0"/>
            </a:p>
          </p:txBody>
        </p:sp>
        <p:sp>
          <p:nvSpPr>
            <p:cNvPr id="26" name="Multidocument 25"/>
            <p:cNvSpPr/>
            <p:nvPr/>
          </p:nvSpPr>
          <p:spPr>
            <a:xfrm>
              <a:off x="4934843" y="3550920"/>
              <a:ext cx="970854" cy="822960"/>
            </a:xfrm>
            <a:prstGeom prst="flowChartMulti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R</a:t>
              </a:r>
              <a:r>
                <a:rPr lang="en-US" sz="1400" baseline="30000" dirty="0" smtClean="0"/>
                <a:t>2</a:t>
              </a:r>
              <a:endParaRPr lang="en-US" sz="1400" dirty="0"/>
            </a:p>
          </p:txBody>
        </p:sp>
        <p:sp>
          <p:nvSpPr>
            <p:cNvPr id="31" name="Multidocument 30"/>
            <p:cNvSpPr/>
            <p:nvPr/>
          </p:nvSpPr>
          <p:spPr>
            <a:xfrm>
              <a:off x="4934843" y="4511040"/>
              <a:ext cx="970854" cy="822960"/>
            </a:xfrm>
            <a:prstGeom prst="flowChartMultidocumen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R</a:t>
              </a:r>
              <a:r>
                <a:rPr lang="en-US" sz="1400" baseline="30000" dirty="0" smtClean="0"/>
                <a:t>3</a:t>
              </a:r>
              <a:endParaRPr lang="en-US" sz="1400" dirty="0"/>
            </a:p>
          </p:txBody>
        </p:sp>
        <p:sp>
          <p:nvSpPr>
            <p:cNvPr id="442" name="Multidocument 441"/>
            <p:cNvSpPr/>
            <p:nvPr/>
          </p:nvSpPr>
          <p:spPr>
            <a:xfrm>
              <a:off x="4896546" y="2590800"/>
              <a:ext cx="970854" cy="822960"/>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a:t>
              </a:r>
              <a:r>
                <a:rPr lang="en-US" sz="1400" baseline="30000" dirty="0" smtClean="0"/>
                <a:t>1</a:t>
              </a:r>
              <a:endParaRPr lang="en-US" sz="1400" dirty="0"/>
            </a:p>
          </p:txBody>
        </p:sp>
        <p:sp>
          <p:nvSpPr>
            <p:cNvPr id="444" name="Striped Right Arrow 443"/>
            <p:cNvSpPr/>
            <p:nvPr/>
          </p:nvSpPr>
          <p:spPr>
            <a:xfrm>
              <a:off x="4191000" y="3886200"/>
              <a:ext cx="609600"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454"/>
          <p:cNvGrpSpPr/>
          <p:nvPr/>
        </p:nvGrpSpPr>
        <p:grpSpPr>
          <a:xfrm>
            <a:off x="6248400" y="1515012"/>
            <a:ext cx="4038600" cy="3352800"/>
            <a:chOff x="6248400" y="1143000"/>
            <a:chExt cx="4038600" cy="3352800"/>
          </a:xfrm>
        </p:grpSpPr>
        <p:sp>
          <p:nvSpPr>
            <p:cNvPr id="65" name="Predefined Process 64"/>
            <p:cNvSpPr/>
            <p:nvPr/>
          </p:nvSpPr>
          <p:spPr>
            <a:xfrm>
              <a:off x="7042291" y="3810000"/>
              <a:ext cx="1339709" cy="685800"/>
            </a:xfrm>
            <a:prstGeom prst="flowChartPredefinedProces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Selector</a:t>
              </a:r>
            </a:p>
          </p:txBody>
        </p:sp>
        <p:cxnSp>
          <p:nvCxnSpPr>
            <p:cNvPr id="83" name="Straight Arrow Connector 82"/>
            <p:cNvCxnSpPr/>
            <p:nvPr/>
          </p:nvCxnSpPr>
          <p:spPr>
            <a:xfrm rot="16200000" flipV="1">
              <a:off x="7520599" y="2186596"/>
              <a:ext cx="503605" cy="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5" name="Multidocument 84"/>
            <p:cNvSpPr/>
            <p:nvPr/>
          </p:nvSpPr>
          <p:spPr>
            <a:xfrm>
              <a:off x="7334946" y="1143000"/>
              <a:ext cx="970854" cy="822960"/>
            </a:xfrm>
            <a:prstGeom prst="flowChartMulti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R</a:t>
              </a:r>
              <a:r>
                <a:rPr lang="en-US" sz="1400" baseline="30000" dirty="0" smtClean="0"/>
                <a:t>2</a:t>
              </a:r>
              <a:endParaRPr lang="en-US" sz="1400" dirty="0"/>
            </a:p>
          </p:txBody>
        </p:sp>
        <p:sp>
          <p:nvSpPr>
            <p:cNvPr id="100" name="TextBox 99"/>
            <p:cNvSpPr txBox="1"/>
            <p:nvPr/>
          </p:nvSpPr>
          <p:spPr>
            <a:xfrm>
              <a:off x="7162800" y="1219200"/>
              <a:ext cx="3124200" cy="646331"/>
            </a:xfrm>
            <a:prstGeom prst="rect">
              <a:avLst/>
            </a:prstGeom>
            <a:noFill/>
          </p:spPr>
          <p:txBody>
            <a:bodyPr wrap="square" rtlCol="0">
              <a:spAutoFit/>
            </a:bodyPr>
            <a:lstStyle/>
            <a:p>
              <a:pPr algn="ctr"/>
              <a:r>
                <a:rPr lang="en-US" dirty="0" smtClean="0"/>
                <a:t>Final</a:t>
              </a:r>
            </a:p>
            <a:p>
              <a:pPr algn="ctr"/>
              <a:r>
                <a:rPr lang="en-US" dirty="0" smtClean="0"/>
                <a:t>Results</a:t>
              </a:r>
              <a:endParaRPr lang="en-US" dirty="0"/>
            </a:p>
          </p:txBody>
        </p:sp>
        <p:sp>
          <p:nvSpPr>
            <p:cNvPr id="446" name="Striped Right Arrow 445"/>
            <p:cNvSpPr/>
            <p:nvPr/>
          </p:nvSpPr>
          <p:spPr>
            <a:xfrm>
              <a:off x="6248400" y="4114800"/>
              <a:ext cx="609600"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457"/>
          <p:cNvGrpSpPr/>
          <p:nvPr/>
        </p:nvGrpSpPr>
        <p:grpSpPr>
          <a:xfrm>
            <a:off x="838002" y="1936800"/>
            <a:ext cx="762198" cy="874406"/>
            <a:chOff x="838002" y="1564788"/>
            <a:chExt cx="762198" cy="874406"/>
          </a:xfrm>
        </p:grpSpPr>
        <p:sp>
          <p:nvSpPr>
            <p:cNvPr id="90" name="TextBox 89"/>
            <p:cNvSpPr txBox="1"/>
            <p:nvPr/>
          </p:nvSpPr>
          <p:spPr>
            <a:xfrm>
              <a:off x="838002" y="1564788"/>
              <a:ext cx="762198" cy="369332"/>
            </a:xfrm>
            <a:prstGeom prst="rect">
              <a:avLst/>
            </a:prstGeom>
            <a:noFill/>
          </p:spPr>
          <p:txBody>
            <a:bodyPr wrap="none" rtlCol="0">
              <a:spAutoFit/>
            </a:bodyPr>
            <a:lstStyle/>
            <a:p>
              <a:r>
                <a:rPr lang="en-US" dirty="0" smtClean="0"/>
                <a:t>Query</a:t>
              </a:r>
              <a:endParaRPr lang="en-US" dirty="0"/>
            </a:p>
          </p:txBody>
        </p:sp>
        <p:cxnSp>
          <p:nvCxnSpPr>
            <p:cNvPr id="110" name="Straight Arrow Connector 109"/>
            <p:cNvCxnSpPr/>
            <p:nvPr/>
          </p:nvCxnSpPr>
          <p:spPr>
            <a:xfrm rot="5400000">
              <a:off x="989408" y="2209403"/>
              <a:ext cx="45799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15" name="Straight Connector 114"/>
          <p:cNvCxnSpPr/>
          <p:nvPr/>
        </p:nvCxnSpPr>
        <p:spPr>
          <a:xfrm>
            <a:off x="533400" y="2885024"/>
            <a:ext cx="8001000" cy="1588"/>
          </a:xfrm>
          <a:prstGeom prst="line">
            <a:avLst/>
          </a:prstGeom>
          <a:ln w="38100" cmpd="sng">
            <a:prstDash val="sysDash"/>
          </a:ln>
        </p:spPr>
        <p:style>
          <a:lnRef idx="2">
            <a:schemeClr val="accent1"/>
          </a:lnRef>
          <a:fillRef idx="0">
            <a:schemeClr val="accent1"/>
          </a:fillRef>
          <a:effectRef idx="1">
            <a:schemeClr val="accent1"/>
          </a:effectRef>
          <a:fontRef idx="minor">
            <a:schemeClr val="tx1"/>
          </a:fontRef>
        </p:style>
      </p:cxnSp>
      <p:sp>
        <p:nvSpPr>
          <p:cNvPr id="448" name="TextBox 447"/>
          <p:cNvSpPr txBox="1"/>
          <p:nvPr/>
        </p:nvSpPr>
        <p:spPr>
          <a:xfrm>
            <a:off x="3352800" y="2505612"/>
            <a:ext cx="2057400" cy="381000"/>
          </a:xfrm>
          <a:prstGeom prst="rect">
            <a:avLst/>
          </a:prstGeom>
          <a:noFill/>
        </p:spPr>
        <p:txBody>
          <a:bodyPr wrap="square" rtlCol="0">
            <a:spAutoFit/>
          </a:bodyPr>
          <a:lstStyle/>
          <a:p>
            <a:r>
              <a:rPr lang="en-US" dirty="0" smtClean="0"/>
              <a:t>Search Engine</a:t>
            </a:r>
            <a:endParaRPr lang="en-US" dirty="0"/>
          </a:p>
        </p:txBody>
      </p:sp>
      <p:sp>
        <p:nvSpPr>
          <p:cNvPr id="32" name="Double Bracket 31"/>
          <p:cNvSpPr/>
          <p:nvPr/>
        </p:nvSpPr>
        <p:spPr>
          <a:xfrm>
            <a:off x="2667000" y="3191412"/>
            <a:ext cx="1371600" cy="2971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Rectangle 33"/>
          <p:cNvSpPr/>
          <p:nvPr/>
        </p:nvSpPr>
        <p:spPr>
          <a:xfrm>
            <a:off x="4800600" y="3115212"/>
            <a:ext cx="3657600" cy="36576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Slide Number Placeholder 38"/>
          <p:cNvSpPr>
            <a:spLocks noGrp="1"/>
          </p:cNvSpPr>
          <p:nvPr>
            <p:ph type="sldNum" sz="quarter" idx="12"/>
          </p:nvPr>
        </p:nvSpPr>
        <p:spPr/>
        <p:txBody>
          <a:bodyPr/>
          <a:lstStyle/>
          <a:p>
            <a:fld id="{89054DA0-E7D8-D443-BFB7-6B125C15CEE6}" type="slidenum">
              <a:rPr lang="en-US" smtClean="0"/>
              <a:pPr/>
              <a:t>10</a:t>
            </a:fld>
            <a:endParaRPr lang="en-US"/>
          </a:p>
        </p:txBody>
      </p:sp>
      <p:sp>
        <p:nvSpPr>
          <p:cNvPr id="35" name="Title 34"/>
          <p:cNvSpPr>
            <a:spLocks noGrp="1"/>
          </p:cNvSpPr>
          <p:nvPr>
            <p:ph type="title" idx="4294967295"/>
          </p:nvPr>
        </p:nvSpPr>
        <p:spPr>
          <a:xfrm>
            <a:off x="272145" y="630238"/>
            <a:ext cx="8574088" cy="968375"/>
          </a:xfrm>
          <a:noFill/>
        </p:spPr>
        <p:txBody>
          <a:bodyPr vert="horz" lIns="91440" tIns="45720" rIns="91440" bIns="45720" rtlCol="0" anchor="t">
            <a:noAutofit/>
          </a:bodyPr>
          <a:lstStyle/>
          <a:p>
            <a:r>
              <a:rPr lang="en-US" sz="2800" dirty="0" smtClean="0">
                <a:solidFill>
                  <a:schemeClr val="tx1"/>
                </a:solidFill>
              </a:rPr>
              <a:t>Selecting Rankers</a:t>
            </a:r>
            <a:endParaRPr lang="en-US" sz="2800" dirty="0">
              <a:solidFill>
                <a:schemeClr val="tx1"/>
              </a:solidFill>
            </a:endParaRPr>
          </a:p>
        </p:txBody>
      </p:sp>
      <p:pic>
        <p:nvPicPr>
          <p:cNvPr id="36" name="Picture 35" descr="latex-image-1.pdf"/>
          <p:cNvPicPr>
            <a:picLocks noChangeAspect="1"/>
          </p:cNvPicPr>
          <p:nvPr/>
        </p:nvPicPr>
        <mc:AlternateContent>
          <mc:Choice xmlns:ma="http://schemas.microsoft.com/office/mac/drawingml/2008/main" Requires="ma">
            <p:blipFill>
              <a:blip r:embed="rId3">
                <a:duotone>
                  <a:schemeClr val="accent2">
                    <a:shade val="45000"/>
                    <a:satMod val="135000"/>
                  </a:schemeClr>
                  <a:prstClr val="white"/>
                </a:duotone>
              </a:blip>
              <a:stretch>
                <a:fillRect/>
              </a:stretch>
            </p:blipFill>
          </mc:Choice>
          <mc:Fallback>
            <p:blipFill>
              <a:blip r:embed="rId4">
                <a:duotone>
                  <a:schemeClr val="accent2">
                    <a:shade val="45000"/>
                    <a:satMod val="135000"/>
                  </a:schemeClr>
                  <a:prstClr val="white"/>
                </a:duotone>
              </a:blip>
              <a:stretch>
                <a:fillRect/>
              </a:stretch>
            </p:blipFill>
          </mc:Fallback>
        </mc:AlternateContent>
        <p:spPr>
          <a:xfrm>
            <a:off x="355213" y="689768"/>
            <a:ext cx="3416300" cy="850900"/>
          </a:xfrm>
          <a:prstGeom prst="rect">
            <a:avLst/>
          </a:prstGeom>
        </p:spPr>
      </p:pic>
    </p:spTree>
  </p:cSld>
  <p:clrMapOvr>
    <a:masterClrMapping/>
  </p:clrMapOvr>
  <p:transition advTm="133"/>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9054DA0-E7D8-D443-BFB7-6B125C15CEE6}" type="slidenum">
              <a:rPr lang="en-US" smtClean="0"/>
              <a:pPr/>
              <a:t>11</a:t>
            </a:fld>
            <a:endParaRPr lang="en-US"/>
          </a:p>
        </p:txBody>
      </p:sp>
      <p:sp>
        <p:nvSpPr>
          <p:cNvPr id="2" name="Title 1"/>
          <p:cNvSpPr>
            <a:spLocks noGrp="1"/>
          </p:cNvSpPr>
          <p:nvPr>
            <p:ph type="title" idx="4294967295"/>
          </p:nvPr>
        </p:nvSpPr>
        <p:spPr>
          <a:xfrm>
            <a:off x="308431" y="630238"/>
            <a:ext cx="8574088" cy="968375"/>
          </a:xfrm>
          <a:noFill/>
        </p:spPr>
        <p:txBody>
          <a:bodyPr vert="horz" lIns="91440" tIns="45720" rIns="91440" bIns="45720" rtlCol="0" anchor="t">
            <a:noAutofit/>
          </a:bodyPr>
          <a:lstStyle/>
          <a:p>
            <a:r>
              <a:rPr lang="en-US" sz="2800" dirty="0" smtClean="0">
                <a:solidFill>
                  <a:schemeClr val="tx1"/>
                </a:solidFill>
              </a:rPr>
              <a:t>Outline</a:t>
            </a:r>
            <a:endParaRPr lang="en-US" sz="2800" dirty="0">
              <a:solidFill>
                <a:schemeClr val="tx1"/>
              </a:solidFill>
            </a:endParaRPr>
          </a:p>
        </p:txBody>
      </p:sp>
      <p:sp>
        <p:nvSpPr>
          <p:cNvPr id="3" name="Content Placeholder 2"/>
          <p:cNvSpPr>
            <a:spLocks noGrp="1"/>
          </p:cNvSpPr>
          <p:nvPr>
            <p:ph idx="4294967295"/>
          </p:nvPr>
        </p:nvSpPr>
        <p:spPr>
          <a:xfrm>
            <a:off x="308431" y="1407880"/>
            <a:ext cx="8297693" cy="4742549"/>
          </a:xfrm>
        </p:spPr>
        <p:txBody>
          <a:bodyPr>
            <a:normAutofit lnSpcReduction="10000"/>
          </a:bodyPr>
          <a:lstStyle/>
          <a:p>
            <a:r>
              <a:rPr lang="en-US" dirty="0" smtClean="0"/>
              <a:t>Online Feature Selection </a:t>
            </a:r>
          </a:p>
          <a:p>
            <a:pPr lvl="1"/>
            <a:r>
              <a:rPr lang="en-US" dirty="0" smtClean="0"/>
              <a:t>Selecting Query representations – Query Reduction</a:t>
            </a:r>
          </a:p>
          <a:p>
            <a:pPr lvl="1"/>
            <a:r>
              <a:rPr lang="en-US" dirty="0" smtClean="0"/>
              <a:t>Selecting Ranking Algorithms (Rankers)</a:t>
            </a:r>
          </a:p>
          <a:p>
            <a:pPr lvl="1">
              <a:buNone/>
            </a:pPr>
            <a:endParaRPr lang="en-US" dirty="0" smtClean="0"/>
          </a:p>
          <a:p>
            <a:r>
              <a:rPr lang="en-US" dirty="0" smtClean="0"/>
              <a:t>Selecting Query Representations</a:t>
            </a:r>
          </a:p>
          <a:p>
            <a:pPr lvl="1"/>
            <a:r>
              <a:rPr lang="en-US" dirty="0" smtClean="0"/>
              <a:t>Automatic Query Reduction on the </a:t>
            </a:r>
            <a:r>
              <a:rPr lang="en-US" dirty="0" smtClean="0"/>
              <a:t>Web       </a:t>
            </a:r>
          </a:p>
          <a:p>
            <a:pPr lvl="1">
              <a:buNone/>
            </a:pPr>
            <a:r>
              <a:rPr lang="en-US" dirty="0" smtClean="0"/>
              <a:t>	</a:t>
            </a:r>
            <a:r>
              <a:rPr lang="en-US" dirty="0" smtClean="0"/>
              <a:t>[Balasubramanian et al, SIGIR 2010]</a:t>
            </a:r>
          </a:p>
          <a:p>
            <a:pPr lvl="1">
              <a:buNone/>
            </a:pPr>
            <a:endParaRPr lang="en-US" dirty="0" smtClean="0"/>
          </a:p>
          <a:p>
            <a:r>
              <a:rPr lang="en-US" dirty="0" smtClean="0"/>
              <a:t>Selecting Ranking Algorithms</a:t>
            </a:r>
          </a:p>
          <a:p>
            <a:pPr lvl="1"/>
            <a:r>
              <a:rPr lang="en-US" dirty="0" smtClean="0"/>
              <a:t>Selection experiments on </a:t>
            </a:r>
            <a:r>
              <a:rPr lang="en-US" dirty="0" err="1" smtClean="0"/>
              <a:t>Letor</a:t>
            </a:r>
            <a:r>
              <a:rPr lang="en-US" dirty="0" smtClean="0"/>
              <a:t> 3.0 </a:t>
            </a:r>
            <a:r>
              <a:rPr lang="en-US" dirty="0" smtClean="0"/>
              <a:t>dataset</a:t>
            </a:r>
          </a:p>
          <a:p>
            <a:pPr lvl="2">
              <a:buNone/>
            </a:pPr>
            <a:r>
              <a:rPr lang="en-US" dirty="0" smtClean="0"/>
              <a:t>[Balasubramanian et al, SIGIR 2010]</a:t>
            </a:r>
            <a:endParaRPr lang="en-US" dirty="0" smtClean="0"/>
          </a:p>
        </p:txBody>
      </p:sp>
      <p:sp>
        <p:nvSpPr>
          <p:cNvPr id="5" name="Left Arrow 4"/>
          <p:cNvSpPr/>
          <p:nvPr/>
        </p:nvSpPr>
        <p:spPr>
          <a:xfrm>
            <a:off x="6382280" y="3239744"/>
            <a:ext cx="879192" cy="26048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0946" y="665029"/>
            <a:ext cx="8313142" cy="656996"/>
          </a:xfrm>
          <a:noFill/>
        </p:spPr>
        <p:txBody>
          <a:bodyPr vert="horz" lIns="91440" tIns="45720" rIns="91440" bIns="45720" rtlCol="0" anchor="t">
            <a:normAutofit fontScale="90000"/>
          </a:bodyPr>
          <a:lstStyle/>
          <a:p>
            <a:r>
              <a:rPr lang="en-US" sz="3200" dirty="0" smtClean="0">
                <a:solidFill>
                  <a:schemeClr val="tx1"/>
                </a:solidFill>
              </a:rPr>
              <a:t>Exploring Reductions for Long </a:t>
            </a:r>
            <a:r>
              <a:rPr lang="en-US" sz="3200" dirty="0" smtClean="0">
                <a:solidFill>
                  <a:schemeClr val="tx1"/>
                </a:solidFill>
              </a:rPr>
              <a:t>Web </a:t>
            </a:r>
            <a:r>
              <a:rPr lang="en-US" sz="3200" dirty="0" smtClean="0">
                <a:solidFill>
                  <a:schemeClr val="tx1"/>
                </a:solidFill>
              </a:rPr>
              <a:t>Queries</a:t>
            </a:r>
            <a:r>
              <a:rPr lang="en-US" sz="2222" dirty="0" smtClean="0">
                <a:solidFill>
                  <a:schemeClr val="tx1"/>
                </a:solidFill>
              </a:rPr>
              <a:t/>
            </a:r>
            <a:br>
              <a:rPr lang="en-US" sz="2222" dirty="0" smtClean="0">
                <a:solidFill>
                  <a:schemeClr val="tx1"/>
                </a:solidFill>
              </a:rPr>
            </a:br>
            <a:r>
              <a:rPr lang="en-US" sz="2222" dirty="0" smtClean="0">
                <a:solidFill>
                  <a:schemeClr val="tx1"/>
                </a:solidFill>
              </a:rPr>
              <a:t>[Balasubramanian et al, SIGIR 2010]</a:t>
            </a:r>
            <a:endParaRPr lang="en-US" sz="2222" dirty="0">
              <a:solidFill>
                <a:schemeClr val="tx1"/>
              </a:solidFill>
            </a:endParaRPr>
          </a:p>
        </p:txBody>
      </p:sp>
      <p:graphicFrame>
        <p:nvGraphicFramePr>
          <p:cNvPr id="5" name="Chart 4"/>
          <p:cNvGraphicFramePr/>
          <p:nvPr/>
        </p:nvGraphicFramePr>
        <p:xfrm>
          <a:off x="1244675" y="2231319"/>
          <a:ext cx="6682167" cy="404397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590197" y="5812114"/>
            <a:ext cx="6552749" cy="307777"/>
          </a:xfrm>
          <a:prstGeom prst="rect">
            <a:avLst/>
          </a:prstGeom>
          <a:noFill/>
        </p:spPr>
        <p:txBody>
          <a:bodyPr wrap="square" rtlCol="0">
            <a:spAutoFit/>
          </a:bodyPr>
          <a:lstStyle/>
          <a:p>
            <a:pPr algn="ctr"/>
            <a:r>
              <a:rPr lang="en-US" sz="1400" b="1" dirty="0" smtClean="0"/>
              <a:t>Effectiveness of </a:t>
            </a:r>
            <a:r>
              <a:rPr lang="en-US" sz="1400" b="1" dirty="0" err="1" smtClean="0"/>
              <a:t>LambdaRank</a:t>
            </a:r>
            <a:r>
              <a:rPr lang="en-US" sz="1400" b="1" dirty="0" smtClean="0"/>
              <a:t> on a large sample (&gt; 2000) of Web queries.</a:t>
            </a:r>
            <a:endParaRPr lang="en-US" sz="1400" b="1" dirty="0"/>
          </a:p>
        </p:txBody>
      </p:sp>
      <p:sp>
        <p:nvSpPr>
          <p:cNvPr id="10" name="TextBox 9"/>
          <p:cNvSpPr txBox="1"/>
          <p:nvPr/>
        </p:nvSpPr>
        <p:spPr>
          <a:xfrm>
            <a:off x="1969837" y="2241174"/>
            <a:ext cx="5506373" cy="369332"/>
          </a:xfrm>
          <a:prstGeom prst="rect">
            <a:avLst/>
          </a:prstGeom>
          <a:noFill/>
          <a:ln>
            <a:solidFill>
              <a:srgbClr val="FF0000"/>
            </a:solidFill>
          </a:ln>
        </p:spPr>
        <p:txBody>
          <a:bodyPr wrap="square" rtlCol="0">
            <a:spAutoFit/>
          </a:bodyPr>
          <a:lstStyle/>
          <a:p>
            <a:pPr algn="ctr"/>
            <a:r>
              <a:rPr lang="en-US" dirty="0" smtClean="0"/>
              <a:t>Retrieval effectiveness is lower for longer queries.</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9054DA0-E7D8-D443-BFB7-6B125C15CEE6}" type="slidenum">
              <a:rPr lang="en-US" smtClean="0"/>
              <a:pPr/>
              <a:t>13</a:t>
            </a:fld>
            <a:endParaRPr lang="en-US"/>
          </a:p>
        </p:txBody>
      </p:sp>
      <p:sp>
        <p:nvSpPr>
          <p:cNvPr id="2" name="Title 1"/>
          <p:cNvSpPr>
            <a:spLocks noGrp="1"/>
          </p:cNvSpPr>
          <p:nvPr>
            <p:ph type="title" idx="4294967295"/>
          </p:nvPr>
        </p:nvSpPr>
        <p:spPr>
          <a:xfrm>
            <a:off x="272145" y="630238"/>
            <a:ext cx="8574088" cy="968375"/>
          </a:xfrm>
          <a:noFill/>
        </p:spPr>
        <p:txBody>
          <a:bodyPr vert="horz" lIns="91440" tIns="45720" rIns="91440" bIns="45720" rtlCol="0" anchor="t">
            <a:noAutofit/>
          </a:bodyPr>
          <a:lstStyle/>
          <a:p>
            <a:r>
              <a:rPr lang="en-US" sz="2800" dirty="0" smtClean="0">
                <a:solidFill>
                  <a:schemeClr val="tx1"/>
                </a:solidFill>
              </a:rPr>
              <a:t>egg hunts in northeast </a:t>
            </a:r>
            <a:r>
              <a:rPr lang="en-US" sz="2800" dirty="0" err="1" smtClean="0">
                <a:solidFill>
                  <a:schemeClr val="tx1"/>
                </a:solidFill>
              </a:rPr>
              <a:t>columbus</a:t>
            </a:r>
            <a:r>
              <a:rPr lang="en-US" sz="2800" dirty="0" smtClean="0">
                <a:solidFill>
                  <a:schemeClr val="tx1"/>
                </a:solidFill>
              </a:rPr>
              <a:t> parks and recreation centers</a:t>
            </a:r>
            <a:endParaRPr lang="en-US" sz="2800" dirty="0">
              <a:solidFill>
                <a:schemeClr val="tx1"/>
              </a:solidFill>
            </a:endParaRPr>
          </a:p>
        </p:txBody>
      </p:sp>
      <p:pic>
        <p:nvPicPr>
          <p:cNvPr id="4" name="Picture 3"/>
          <p:cNvPicPr>
            <a:picLocks noChangeAspect="1"/>
          </p:cNvPicPr>
          <p:nvPr/>
        </p:nvPicPr>
        <p:blipFill>
          <a:blip r:embed="rId2"/>
          <a:stretch>
            <a:fillRect/>
          </a:stretch>
        </p:blipFill>
        <p:spPr>
          <a:xfrm>
            <a:off x="1248629" y="1731470"/>
            <a:ext cx="6742303" cy="497212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9054DA0-E7D8-D443-BFB7-6B125C15CEE6}" type="slidenum">
              <a:rPr lang="en-US" smtClean="0"/>
              <a:pPr/>
              <a:t>14</a:t>
            </a:fld>
            <a:endParaRPr lang="en-US"/>
          </a:p>
        </p:txBody>
      </p:sp>
      <p:sp>
        <p:nvSpPr>
          <p:cNvPr id="2" name="Title 1"/>
          <p:cNvSpPr>
            <a:spLocks noGrp="1"/>
          </p:cNvSpPr>
          <p:nvPr>
            <p:ph type="title" idx="4294967295"/>
          </p:nvPr>
        </p:nvSpPr>
        <p:spPr>
          <a:xfrm>
            <a:off x="272145" y="630238"/>
            <a:ext cx="8574088" cy="968375"/>
          </a:xfrm>
          <a:noFill/>
        </p:spPr>
        <p:txBody>
          <a:bodyPr vert="horz" lIns="91440" tIns="45720" rIns="91440" bIns="45720" rtlCol="0" anchor="t">
            <a:noAutofit/>
          </a:bodyPr>
          <a:lstStyle/>
          <a:p>
            <a:r>
              <a:rPr lang="en-US" sz="2800" dirty="0" smtClean="0">
                <a:solidFill>
                  <a:schemeClr val="tx1"/>
                </a:solidFill>
              </a:rPr>
              <a:t>egg hunts in northeast </a:t>
            </a:r>
            <a:r>
              <a:rPr lang="en-US" sz="2800" dirty="0" err="1" smtClean="0">
                <a:solidFill>
                  <a:schemeClr val="tx1"/>
                </a:solidFill>
              </a:rPr>
              <a:t>columbus</a:t>
            </a:r>
            <a:r>
              <a:rPr lang="en-US" sz="2800" dirty="0" smtClean="0">
                <a:solidFill>
                  <a:schemeClr val="tx1"/>
                </a:solidFill>
              </a:rPr>
              <a:t> parks</a:t>
            </a:r>
            <a:endParaRPr lang="en-US" sz="2800" dirty="0">
              <a:solidFill>
                <a:schemeClr val="tx1"/>
              </a:solidFill>
            </a:endParaRPr>
          </a:p>
        </p:txBody>
      </p:sp>
      <p:pic>
        <p:nvPicPr>
          <p:cNvPr id="5" name="Picture 4"/>
          <p:cNvPicPr>
            <a:picLocks noChangeAspect="1"/>
          </p:cNvPicPr>
          <p:nvPr/>
        </p:nvPicPr>
        <p:blipFill>
          <a:blip r:embed="rId2"/>
          <a:stretch>
            <a:fillRect/>
          </a:stretch>
        </p:blipFill>
        <p:spPr>
          <a:xfrm>
            <a:off x="1256524" y="1776525"/>
            <a:ext cx="6742303" cy="497893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 name="Slide Number Placeholder 38"/>
          <p:cNvSpPr>
            <a:spLocks noGrp="1"/>
          </p:cNvSpPr>
          <p:nvPr>
            <p:ph type="sldNum" sz="quarter" idx="12"/>
          </p:nvPr>
        </p:nvSpPr>
        <p:spPr/>
        <p:txBody>
          <a:bodyPr/>
          <a:lstStyle/>
          <a:p>
            <a:fld id="{89054DA0-E7D8-D443-BFB7-6B125C15CEE6}" type="slidenum">
              <a:rPr lang="en-US" smtClean="0"/>
              <a:pPr/>
              <a:t>15</a:t>
            </a:fld>
            <a:endParaRPr lang="en-US"/>
          </a:p>
        </p:txBody>
      </p:sp>
      <p:sp>
        <p:nvSpPr>
          <p:cNvPr id="34" name="Title 33"/>
          <p:cNvSpPr>
            <a:spLocks noGrp="1"/>
          </p:cNvSpPr>
          <p:nvPr>
            <p:ph type="title" idx="4294967295"/>
          </p:nvPr>
        </p:nvSpPr>
        <p:spPr>
          <a:xfrm>
            <a:off x="272145" y="617538"/>
            <a:ext cx="8574088" cy="968375"/>
          </a:xfrm>
          <a:noFill/>
        </p:spPr>
        <p:txBody>
          <a:bodyPr vert="horz" lIns="91440" tIns="45720" rIns="91440" bIns="45720" rtlCol="0" anchor="t">
            <a:noAutofit/>
          </a:bodyPr>
          <a:lstStyle/>
          <a:p>
            <a:r>
              <a:rPr lang="en-US" sz="2800" dirty="0" smtClean="0">
                <a:solidFill>
                  <a:schemeClr val="tx1"/>
                </a:solidFill>
              </a:rPr>
              <a:t>Automatic Query </a:t>
            </a:r>
            <a:r>
              <a:rPr lang="en-US" sz="2800" dirty="0" smtClean="0">
                <a:solidFill>
                  <a:schemeClr val="tx1"/>
                </a:solidFill>
              </a:rPr>
              <a:t>Reduction</a:t>
            </a:r>
            <a:endParaRPr lang="en-US" sz="2800" dirty="0">
              <a:solidFill>
                <a:schemeClr val="tx1"/>
              </a:solidFill>
            </a:endParaRPr>
          </a:p>
        </p:txBody>
      </p:sp>
      <p:pic>
        <p:nvPicPr>
          <p:cNvPr id="36" name="Picture 35" descr="latex-image-1.pdf"/>
          <p:cNvPicPr>
            <a:picLocks noChangeAspect="1"/>
          </p:cNvPicPr>
          <p:nvPr/>
        </p:nvPicPr>
        <mc:AlternateContent>
          <mc:Choice xmlns:ma="http://schemas.microsoft.com/office/mac/drawingml/2008/main" Requires="ma">
            <p:blipFill>
              <a:blip r:embed="rId4">
                <a:duotone>
                  <a:schemeClr val="accent2">
                    <a:shade val="45000"/>
                    <a:satMod val="135000"/>
                  </a:schemeClr>
                  <a:prstClr val="white"/>
                </a:duotone>
              </a:blip>
              <a:stretch>
                <a:fillRect/>
              </a:stretch>
            </p:blipFill>
          </mc:Choice>
          <mc:Fallback>
            <p:blipFill>
              <a:blip r:embed="rId5">
                <a:duotone>
                  <a:schemeClr val="accent2">
                    <a:shade val="45000"/>
                    <a:satMod val="135000"/>
                  </a:schemeClr>
                  <a:prstClr val="white"/>
                </a:duotone>
              </a:blip>
              <a:stretch>
                <a:fillRect/>
              </a:stretch>
            </p:blipFill>
          </mc:Fallback>
        </mc:AlternateContent>
        <p:spPr>
          <a:xfrm>
            <a:off x="380226" y="694522"/>
            <a:ext cx="3238697" cy="809674"/>
          </a:xfrm>
          <a:prstGeom prst="rect">
            <a:avLst/>
          </a:prstGeom>
        </p:spPr>
      </p:pic>
      <p:grpSp>
        <p:nvGrpSpPr>
          <p:cNvPr id="2" name="Group 37"/>
          <p:cNvGrpSpPr/>
          <p:nvPr/>
        </p:nvGrpSpPr>
        <p:grpSpPr>
          <a:xfrm>
            <a:off x="-381000" y="1697707"/>
            <a:ext cx="9944995" cy="4491141"/>
            <a:chOff x="-381000" y="2267068"/>
            <a:chExt cx="9944995" cy="4491141"/>
          </a:xfrm>
        </p:grpSpPr>
        <p:sp>
          <p:nvSpPr>
            <p:cNvPr id="40" name="Predefined Process 39"/>
            <p:cNvSpPr/>
            <p:nvPr/>
          </p:nvSpPr>
          <p:spPr>
            <a:xfrm>
              <a:off x="2408466" y="4670179"/>
              <a:ext cx="1020534" cy="570664"/>
            </a:xfrm>
            <a:prstGeom prst="flowChartPredefined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smtClean="0"/>
                <a:t>Ranking</a:t>
              </a:r>
            </a:p>
            <a:p>
              <a:pPr algn="ctr"/>
              <a:r>
                <a:rPr lang="en-US" sz="1200" dirty="0" err="1" smtClean="0"/>
                <a:t>Algoritm</a:t>
              </a:r>
              <a:endParaRPr lang="en-US" sz="1200" dirty="0" smtClean="0"/>
            </a:p>
          </p:txBody>
        </p:sp>
        <p:grpSp>
          <p:nvGrpSpPr>
            <p:cNvPr id="3" name="Group 453"/>
            <p:cNvGrpSpPr/>
            <p:nvPr/>
          </p:nvGrpSpPr>
          <p:grpSpPr>
            <a:xfrm>
              <a:off x="3429000" y="3814842"/>
              <a:ext cx="2789464" cy="2932689"/>
              <a:chOff x="3886200" y="2590800"/>
              <a:chExt cx="3124200" cy="3524384"/>
            </a:xfrm>
          </p:grpSpPr>
          <p:sp>
            <p:nvSpPr>
              <p:cNvPr id="58" name="TextBox 57"/>
              <p:cNvSpPr txBox="1"/>
              <p:nvPr/>
            </p:nvSpPr>
            <p:spPr>
              <a:xfrm>
                <a:off x="3886200" y="5486400"/>
                <a:ext cx="3124200" cy="628784"/>
              </a:xfrm>
              <a:prstGeom prst="rect">
                <a:avLst/>
              </a:prstGeom>
              <a:noFill/>
            </p:spPr>
            <p:txBody>
              <a:bodyPr wrap="square" rtlCol="0">
                <a:spAutoFit/>
              </a:bodyPr>
              <a:lstStyle/>
              <a:p>
                <a:pPr algn="ctr"/>
                <a:r>
                  <a:rPr lang="en-US" sz="1400" dirty="0" smtClean="0"/>
                  <a:t>Results </a:t>
                </a:r>
              </a:p>
              <a:p>
                <a:pPr algn="ctr"/>
                <a:r>
                  <a:rPr lang="en-US" sz="1400" dirty="0" smtClean="0"/>
                  <a:t>Sets</a:t>
                </a:r>
                <a:endParaRPr lang="en-US" sz="1400" dirty="0"/>
              </a:p>
            </p:txBody>
          </p:sp>
          <p:sp>
            <p:nvSpPr>
              <p:cNvPr id="59" name="Multidocument 58"/>
              <p:cNvSpPr/>
              <p:nvPr/>
            </p:nvSpPr>
            <p:spPr>
              <a:xfrm>
                <a:off x="4934843" y="3550920"/>
                <a:ext cx="970854" cy="822960"/>
              </a:xfrm>
              <a:prstGeom prst="flowChartMultidocumen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smtClean="0"/>
                  <a:t>R</a:t>
                </a:r>
                <a:r>
                  <a:rPr lang="en-US" sz="1400" baseline="30000" dirty="0" smtClean="0"/>
                  <a:t>P1</a:t>
                </a:r>
                <a:endParaRPr lang="en-US" sz="1400" dirty="0"/>
              </a:p>
            </p:txBody>
          </p:sp>
          <p:sp>
            <p:nvSpPr>
              <p:cNvPr id="60" name="Multidocument 59"/>
              <p:cNvSpPr/>
              <p:nvPr/>
            </p:nvSpPr>
            <p:spPr>
              <a:xfrm>
                <a:off x="4934843" y="4511040"/>
                <a:ext cx="970854" cy="822960"/>
              </a:xfrm>
              <a:prstGeom prst="flowChartMultidocumen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R</a:t>
                </a:r>
                <a:r>
                  <a:rPr lang="en-US" sz="1400" baseline="30000" dirty="0" smtClean="0"/>
                  <a:t>P2</a:t>
                </a:r>
                <a:endParaRPr lang="en-US" sz="1400" dirty="0"/>
              </a:p>
            </p:txBody>
          </p:sp>
          <p:sp>
            <p:nvSpPr>
              <p:cNvPr id="61" name="Multidocument 60"/>
              <p:cNvSpPr/>
              <p:nvPr/>
            </p:nvSpPr>
            <p:spPr>
              <a:xfrm>
                <a:off x="4896546" y="2590800"/>
                <a:ext cx="970854" cy="822960"/>
              </a:xfrm>
              <a:prstGeom prst="flowChartMultidocumen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R</a:t>
                </a:r>
                <a:r>
                  <a:rPr lang="en-US" sz="1400" baseline="30000" dirty="0" smtClean="0"/>
                  <a:t>Q</a:t>
                </a:r>
                <a:endParaRPr lang="en-US" sz="1400" dirty="0"/>
              </a:p>
            </p:txBody>
          </p:sp>
        </p:grpSp>
        <p:grpSp>
          <p:nvGrpSpPr>
            <p:cNvPr id="4" name="Group 102"/>
            <p:cNvGrpSpPr/>
            <p:nvPr/>
          </p:nvGrpSpPr>
          <p:grpSpPr>
            <a:xfrm>
              <a:off x="6774531" y="2267068"/>
              <a:ext cx="2789464" cy="2909890"/>
              <a:chOff x="6774531" y="2267068"/>
              <a:chExt cx="2789464" cy="2909890"/>
            </a:xfrm>
          </p:grpSpPr>
          <p:sp>
            <p:nvSpPr>
              <p:cNvPr id="54" name="Predefined Process 53"/>
              <p:cNvSpPr/>
              <p:nvPr/>
            </p:nvSpPr>
            <p:spPr>
              <a:xfrm>
                <a:off x="7579180" y="4606294"/>
                <a:ext cx="1311320" cy="570664"/>
              </a:xfrm>
              <a:prstGeom prst="flowChartPredefined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smtClean="0"/>
                  <a:t>Learning </a:t>
                </a:r>
              </a:p>
              <a:p>
                <a:pPr algn="ctr"/>
                <a:r>
                  <a:rPr lang="en-US" sz="1200" dirty="0" smtClean="0">
                    <a:solidFill>
                      <a:schemeClr val="tx1"/>
                    </a:solidFill>
                  </a:rPr>
                  <a:t>Formulation</a:t>
                </a:r>
              </a:p>
            </p:txBody>
          </p:sp>
          <p:cxnSp>
            <p:nvCxnSpPr>
              <p:cNvPr id="55" name="Straight Arrow Connector 54"/>
              <p:cNvCxnSpPr/>
              <p:nvPr/>
            </p:nvCxnSpPr>
            <p:spPr>
              <a:xfrm rot="5400000" flipH="1" flipV="1">
                <a:off x="7706296" y="4008206"/>
                <a:ext cx="959667"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Multidocument 55"/>
              <p:cNvSpPr/>
              <p:nvPr/>
            </p:nvSpPr>
            <p:spPr>
              <a:xfrm>
                <a:off x="7754545" y="2781217"/>
                <a:ext cx="866834" cy="684797"/>
              </a:xfrm>
              <a:prstGeom prst="flowChartMultidocumen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smtClean="0"/>
                  <a:t>R</a:t>
                </a:r>
                <a:r>
                  <a:rPr lang="en-US" sz="1400" baseline="30000" dirty="0" smtClean="0"/>
                  <a:t>P2</a:t>
                </a:r>
                <a:endParaRPr lang="en-US" sz="1400" dirty="0"/>
              </a:p>
            </p:txBody>
          </p:sp>
          <p:sp>
            <p:nvSpPr>
              <p:cNvPr id="57" name="TextBox 56"/>
              <p:cNvSpPr txBox="1"/>
              <p:nvPr/>
            </p:nvSpPr>
            <p:spPr>
              <a:xfrm>
                <a:off x="6774531" y="2267068"/>
                <a:ext cx="2789464" cy="523220"/>
              </a:xfrm>
              <a:prstGeom prst="rect">
                <a:avLst/>
              </a:prstGeom>
              <a:noFill/>
            </p:spPr>
            <p:txBody>
              <a:bodyPr wrap="square" rtlCol="0">
                <a:spAutoFit/>
              </a:bodyPr>
              <a:lstStyle/>
              <a:p>
                <a:pPr algn="ctr"/>
                <a:r>
                  <a:rPr lang="en-US" sz="1400" dirty="0" smtClean="0"/>
                  <a:t>Final</a:t>
                </a:r>
              </a:p>
              <a:p>
                <a:pPr algn="ctr"/>
                <a:r>
                  <a:rPr lang="en-US" sz="1400" dirty="0" smtClean="0"/>
                  <a:t>Results</a:t>
                </a:r>
                <a:endParaRPr lang="en-US" sz="1400" dirty="0"/>
              </a:p>
            </p:txBody>
          </p:sp>
        </p:grpSp>
        <p:grpSp>
          <p:nvGrpSpPr>
            <p:cNvPr id="5" name="Group 457"/>
            <p:cNvGrpSpPr/>
            <p:nvPr/>
          </p:nvGrpSpPr>
          <p:grpSpPr>
            <a:xfrm>
              <a:off x="729520" y="2738582"/>
              <a:ext cx="794479" cy="727046"/>
              <a:chOff x="862782" y="1565462"/>
              <a:chExt cx="889816" cy="873732"/>
            </a:xfrm>
          </p:grpSpPr>
          <p:sp>
            <p:nvSpPr>
              <p:cNvPr id="52" name="TextBox 51"/>
              <p:cNvSpPr txBox="1"/>
              <p:nvPr/>
            </p:nvSpPr>
            <p:spPr>
              <a:xfrm>
                <a:off x="862782" y="1565462"/>
                <a:ext cx="889816" cy="369873"/>
              </a:xfrm>
              <a:prstGeom prst="rect">
                <a:avLst/>
              </a:prstGeom>
              <a:noFill/>
            </p:spPr>
            <p:txBody>
              <a:bodyPr wrap="square" rtlCol="0">
                <a:spAutoFit/>
              </a:bodyPr>
              <a:lstStyle/>
              <a:p>
                <a:r>
                  <a:rPr lang="en-US" sz="1400" dirty="0" smtClean="0"/>
                  <a:t>Query</a:t>
                </a:r>
                <a:endParaRPr lang="en-US" sz="1400" dirty="0"/>
              </a:p>
            </p:txBody>
          </p:sp>
          <p:cxnSp>
            <p:nvCxnSpPr>
              <p:cNvPr id="53" name="Straight Arrow Connector 52"/>
              <p:cNvCxnSpPr/>
              <p:nvPr/>
            </p:nvCxnSpPr>
            <p:spPr>
              <a:xfrm rot="5400000">
                <a:off x="989408" y="2209403"/>
                <a:ext cx="45799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44" name="Straight Connector 43"/>
            <p:cNvCxnSpPr/>
            <p:nvPr/>
          </p:nvCxnSpPr>
          <p:spPr>
            <a:xfrm>
              <a:off x="435429" y="3527051"/>
              <a:ext cx="7143750" cy="1321"/>
            </a:xfrm>
            <a:prstGeom prst="line">
              <a:avLst/>
            </a:prstGeom>
            <a:ln w="38100" cmpd="sng">
              <a:prstDash val="sysDash"/>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2952750" y="3211337"/>
              <a:ext cx="1836964" cy="307777"/>
            </a:xfrm>
            <a:prstGeom prst="rect">
              <a:avLst/>
            </a:prstGeom>
            <a:noFill/>
          </p:spPr>
          <p:txBody>
            <a:bodyPr wrap="square" rtlCol="0">
              <a:spAutoFit/>
            </a:bodyPr>
            <a:lstStyle/>
            <a:p>
              <a:r>
                <a:rPr lang="en-US" sz="1400" dirty="0" smtClean="0"/>
                <a:t>Search Engine</a:t>
              </a:r>
              <a:endParaRPr lang="en-US" sz="1400" dirty="0"/>
            </a:p>
          </p:txBody>
        </p:sp>
        <p:grpSp>
          <p:nvGrpSpPr>
            <p:cNvPr id="6" name="Group 33"/>
            <p:cNvGrpSpPr/>
            <p:nvPr/>
          </p:nvGrpSpPr>
          <p:grpSpPr>
            <a:xfrm>
              <a:off x="-381000" y="3882584"/>
              <a:ext cx="2789465" cy="2875625"/>
              <a:chOff x="-381000" y="2927449"/>
              <a:chExt cx="3124200" cy="3455804"/>
            </a:xfrm>
          </p:grpSpPr>
          <p:grpSp>
            <p:nvGrpSpPr>
              <p:cNvPr id="7" name="Group 91"/>
              <p:cNvGrpSpPr/>
              <p:nvPr/>
            </p:nvGrpSpPr>
            <p:grpSpPr>
              <a:xfrm>
                <a:off x="762000" y="2927449"/>
                <a:ext cx="862981" cy="2606040"/>
                <a:chOff x="1371600" y="2659380"/>
                <a:chExt cx="862981" cy="2606040"/>
              </a:xfrm>
            </p:grpSpPr>
            <p:sp>
              <p:nvSpPr>
                <p:cNvPr id="49" name="Predefined Process 9"/>
                <p:cNvSpPr/>
                <p:nvPr/>
              </p:nvSpPr>
              <p:spPr>
                <a:xfrm>
                  <a:off x="1371600" y="2659380"/>
                  <a:ext cx="862981" cy="685800"/>
                </a:xfrm>
                <a:prstGeom prst="flowChartPredefinedProcess">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400" dirty="0" smtClean="0"/>
                    <a:t>Q</a:t>
                  </a:r>
                  <a:endParaRPr lang="en-US" sz="1400" dirty="0"/>
                </a:p>
              </p:txBody>
            </p:sp>
            <p:sp>
              <p:nvSpPr>
                <p:cNvPr id="50" name="Predefined Process 49"/>
                <p:cNvSpPr/>
                <p:nvPr/>
              </p:nvSpPr>
              <p:spPr>
                <a:xfrm>
                  <a:off x="1371600" y="3619500"/>
                  <a:ext cx="862981" cy="685800"/>
                </a:xfrm>
                <a:prstGeom prst="flowChartPredefinedProcess">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400" dirty="0" smtClean="0"/>
                    <a:t>P1</a:t>
                  </a:r>
                </a:p>
              </p:txBody>
            </p:sp>
            <p:sp>
              <p:nvSpPr>
                <p:cNvPr id="51" name="Predefined Process 50"/>
                <p:cNvSpPr/>
                <p:nvPr/>
              </p:nvSpPr>
              <p:spPr>
                <a:xfrm>
                  <a:off x="1371600" y="4579620"/>
                  <a:ext cx="862981" cy="685800"/>
                </a:xfrm>
                <a:prstGeom prst="flowChartPredefinedProcess">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t>P2</a:t>
                  </a:r>
                </a:p>
                <a:p>
                  <a:pPr algn="ctr"/>
                  <a:endParaRPr lang="en-US" sz="1400" dirty="0"/>
                </a:p>
              </p:txBody>
            </p:sp>
          </p:grpSp>
          <p:sp>
            <p:nvSpPr>
              <p:cNvPr id="48" name="TextBox 47"/>
              <p:cNvSpPr txBox="1"/>
              <p:nvPr/>
            </p:nvSpPr>
            <p:spPr>
              <a:xfrm>
                <a:off x="-381000" y="5754470"/>
                <a:ext cx="3124200" cy="628783"/>
              </a:xfrm>
              <a:prstGeom prst="rect">
                <a:avLst/>
              </a:prstGeom>
              <a:noFill/>
            </p:spPr>
            <p:txBody>
              <a:bodyPr wrap="square" rtlCol="0">
                <a:spAutoFit/>
              </a:bodyPr>
              <a:lstStyle/>
              <a:p>
                <a:pPr algn="ctr"/>
                <a:r>
                  <a:rPr lang="en-US" sz="1400" dirty="0" smtClean="0"/>
                  <a:t>Query </a:t>
                </a:r>
              </a:p>
              <a:p>
                <a:pPr algn="ctr"/>
                <a:r>
                  <a:rPr lang="en-US" sz="1400" dirty="0" smtClean="0"/>
                  <a:t>Versions</a:t>
                </a:r>
                <a:endParaRPr lang="en-US" sz="1400" dirty="0"/>
              </a:p>
            </p:txBody>
          </p:sp>
        </p:grpSp>
      </p:grpSp>
      <p:graphicFrame>
        <p:nvGraphicFramePr>
          <p:cNvPr id="62" name="Table 61"/>
          <p:cNvGraphicFramePr>
            <a:graphicFrameLocks noGrp="1"/>
          </p:cNvGraphicFramePr>
          <p:nvPr/>
        </p:nvGraphicFramePr>
        <p:xfrm>
          <a:off x="5369157" y="3400198"/>
          <a:ext cx="1507560" cy="243840"/>
        </p:xfrm>
        <a:graphic>
          <a:graphicData uri="http://schemas.openxmlformats.org/drawingml/2006/table">
            <a:tbl>
              <a:tblPr firstRow="1" bandRow="1">
                <a:tableStyleId>{69CF1AB2-1976-4502-BF36-3FF5EA218861}</a:tableStyleId>
              </a:tblPr>
              <a:tblGrid>
                <a:gridCol w="376890"/>
                <a:gridCol w="376890"/>
                <a:gridCol w="376890"/>
                <a:gridCol w="376890"/>
              </a:tblGrid>
              <a:tr h="0">
                <a:tc>
                  <a:txBody>
                    <a:bodyPr/>
                    <a:lstStyle/>
                    <a:p>
                      <a:r>
                        <a:rPr lang="en-US" sz="1000" dirty="0" smtClean="0"/>
                        <a:t>f11</a:t>
                      </a:r>
                      <a:endParaRPr lang="en-US" sz="1000" b="0" dirty="0"/>
                    </a:p>
                  </a:txBody>
                  <a:tcPr/>
                </a:tc>
                <a:tc>
                  <a:txBody>
                    <a:bodyPr/>
                    <a:lstStyle/>
                    <a:p>
                      <a:r>
                        <a:rPr lang="en-US" sz="1000" dirty="0" smtClean="0"/>
                        <a:t>f12</a:t>
                      </a:r>
                      <a:endParaRPr lang="en-US" sz="1000" b="0" dirty="0"/>
                    </a:p>
                  </a:txBody>
                  <a:tcPr/>
                </a:tc>
                <a:tc>
                  <a:txBody>
                    <a:bodyPr/>
                    <a:lstStyle/>
                    <a:p>
                      <a:r>
                        <a:rPr lang="en-US" sz="1000" dirty="0" smtClean="0"/>
                        <a:t>…</a:t>
                      </a:r>
                      <a:endParaRPr lang="en-US" sz="1000" b="0" dirty="0"/>
                    </a:p>
                  </a:txBody>
                  <a:tcPr/>
                </a:tc>
                <a:tc>
                  <a:txBody>
                    <a:bodyPr/>
                    <a:lstStyle/>
                    <a:p>
                      <a:r>
                        <a:rPr lang="en-US" sz="1000" dirty="0" smtClean="0"/>
                        <a:t>f1n</a:t>
                      </a:r>
                      <a:endParaRPr lang="en-US" sz="1000" b="0" dirty="0"/>
                    </a:p>
                  </a:txBody>
                  <a:tcPr/>
                </a:tc>
              </a:tr>
            </a:tbl>
          </a:graphicData>
        </a:graphic>
      </p:graphicFrame>
      <p:graphicFrame>
        <p:nvGraphicFramePr>
          <p:cNvPr id="63" name="Table 62"/>
          <p:cNvGraphicFramePr>
            <a:graphicFrameLocks noGrp="1"/>
          </p:cNvGraphicFramePr>
          <p:nvPr/>
        </p:nvGraphicFramePr>
        <p:xfrm>
          <a:off x="5391264" y="4201484"/>
          <a:ext cx="1507560" cy="243840"/>
        </p:xfrm>
        <a:graphic>
          <a:graphicData uri="http://schemas.openxmlformats.org/drawingml/2006/table">
            <a:tbl>
              <a:tblPr firstRow="1" bandRow="1">
                <a:tableStyleId>{69CF1AB2-1976-4502-BF36-3FF5EA218861}</a:tableStyleId>
              </a:tblPr>
              <a:tblGrid>
                <a:gridCol w="376890"/>
                <a:gridCol w="376890"/>
                <a:gridCol w="376890"/>
                <a:gridCol w="376890"/>
              </a:tblGrid>
              <a:tr h="0">
                <a:tc>
                  <a:txBody>
                    <a:bodyPr/>
                    <a:lstStyle/>
                    <a:p>
                      <a:r>
                        <a:rPr lang="en-US" sz="1000" dirty="0" smtClean="0"/>
                        <a:t>f21</a:t>
                      </a:r>
                      <a:endParaRPr lang="en-US" sz="1000" b="0" dirty="0"/>
                    </a:p>
                  </a:txBody>
                  <a:tcPr/>
                </a:tc>
                <a:tc>
                  <a:txBody>
                    <a:bodyPr/>
                    <a:lstStyle/>
                    <a:p>
                      <a:r>
                        <a:rPr lang="en-US" sz="1000" dirty="0" smtClean="0"/>
                        <a:t>f22</a:t>
                      </a:r>
                      <a:endParaRPr lang="en-US" sz="1000" b="0" dirty="0"/>
                    </a:p>
                  </a:txBody>
                  <a:tcPr/>
                </a:tc>
                <a:tc>
                  <a:txBody>
                    <a:bodyPr/>
                    <a:lstStyle/>
                    <a:p>
                      <a:r>
                        <a:rPr lang="en-US" sz="1000" dirty="0" smtClean="0"/>
                        <a:t>…</a:t>
                      </a:r>
                      <a:endParaRPr lang="en-US" sz="1000" b="0" dirty="0"/>
                    </a:p>
                  </a:txBody>
                  <a:tcPr/>
                </a:tc>
                <a:tc>
                  <a:txBody>
                    <a:bodyPr/>
                    <a:lstStyle/>
                    <a:p>
                      <a:r>
                        <a:rPr lang="en-US" sz="1000" dirty="0" smtClean="0"/>
                        <a:t>f2n</a:t>
                      </a:r>
                      <a:endParaRPr lang="en-US" sz="1000" b="0" dirty="0"/>
                    </a:p>
                  </a:txBody>
                  <a:tcPr/>
                </a:tc>
              </a:tr>
            </a:tbl>
          </a:graphicData>
        </a:graphic>
      </p:graphicFrame>
      <p:graphicFrame>
        <p:nvGraphicFramePr>
          <p:cNvPr id="64" name="Table 63"/>
          <p:cNvGraphicFramePr>
            <a:graphicFrameLocks noGrp="1"/>
          </p:cNvGraphicFramePr>
          <p:nvPr/>
        </p:nvGraphicFramePr>
        <p:xfrm>
          <a:off x="5391264" y="4998058"/>
          <a:ext cx="1507560" cy="243840"/>
        </p:xfrm>
        <a:graphic>
          <a:graphicData uri="http://schemas.openxmlformats.org/drawingml/2006/table">
            <a:tbl>
              <a:tblPr firstRow="1" bandRow="1">
                <a:tableStyleId>{69CF1AB2-1976-4502-BF36-3FF5EA218861}</a:tableStyleId>
              </a:tblPr>
              <a:tblGrid>
                <a:gridCol w="376890"/>
                <a:gridCol w="376890"/>
                <a:gridCol w="376890"/>
                <a:gridCol w="376890"/>
              </a:tblGrid>
              <a:tr h="0">
                <a:tc>
                  <a:txBody>
                    <a:bodyPr/>
                    <a:lstStyle/>
                    <a:p>
                      <a:r>
                        <a:rPr lang="en-US" sz="1000" dirty="0" smtClean="0"/>
                        <a:t>f31</a:t>
                      </a:r>
                      <a:endParaRPr lang="en-US" sz="1000" b="0" dirty="0"/>
                    </a:p>
                  </a:txBody>
                  <a:tcPr/>
                </a:tc>
                <a:tc>
                  <a:txBody>
                    <a:bodyPr/>
                    <a:lstStyle/>
                    <a:p>
                      <a:r>
                        <a:rPr lang="en-US" sz="1000" dirty="0" smtClean="0"/>
                        <a:t>f32</a:t>
                      </a:r>
                      <a:endParaRPr lang="en-US" sz="1000" b="0" dirty="0"/>
                    </a:p>
                  </a:txBody>
                  <a:tcPr/>
                </a:tc>
                <a:tc>
                  <a:txBody>
                    <a:bodyPr/>
                    <a:lstStyle/>
                    <a:p>
                      <a:r>
                        <a:rPr lang="en-US" sz="1000" dirty="0" smtClean="0"/>
                        <a:t>…</a:t>
                      </a:r>
                      <a:endParaRPr lang="en-US" sz="1000" b="0" dirty="0"/>
                    </a:p>
                  </a:txBody>
                  <a:tcPr/>
                </a:tc>
                <a:tc>
                  <a:txBody>
                    <a:bodyPr/>
                    <a:lstStyle/>
                    <a:p>
                      <a:r>
                        <a:rPr lang="en-US" sz="1000" dirty="0" smtClean="0"/>
                        <a:t>f3n</a:t>
                      </a:r>
                      <a:endParaRPr lang="en-US" sz="1000" b="0" dirty="0"/>
                    </a:p>
                  </a:txBody>
                  <a:tcPr/>
                </a:tc>
              </a:tr>
            </a:tbl>
          </a:graphicData>
        </a:graphic>
      </p:graphicFrame>
      <p:sp>
        <p:nvSpPr>
          <p:cNvPr id="66" name="TextBox 65"/>
          <p:cNvSpPr txBox="1"/>
          <p:nvPr/>
        </p:nvSpPr>
        <p:spPr>
          <a:xfrm>
            <a:off x="4751229" y="5713154"/>
            <a:ext cx="2789464" cy="307777"/>
          </a:xfrm>
          <a:prstGeom prst="rect">
            <a:avLst/>
          </a:prstGeom>
          <a:noFill/>
        </p:spPr>
        <p:txBody>
          <a:bodyPr wrap="square" rtlCol="0">
            <a:spAutoFit/>
          </a:bodyPr>
          <a:lstStyle/>
          <a:p>
            <a:pPr algn="ctr"/>
            <a:r>
              <a:rPr lang="en-US" sz="1400" dirty="0" smtClean="0"/>
              <a:t>Features</a:t>
            </a:r>
            <a:endParaRPr lang="en-US" sz="1400" dirty="0"/>
          </a:p>
        </p:txBody>
      </p:sp>
      <p:sp>
        <p:nvSpPr>
          <p:cNvPr id="67" name="Predefined Process 66"/>
          <p:cNvSpPr/>
          <p:nvPr/>
        </p:nvSpPr>
        <p:spPr>
          <a:xfrm>
            <a:off x="2408466" y="3359616"/>
            <a:ext cx="1020534" cy="570664"/>
          </a:xfrm>
          <a:prstGeom prst="flowChartPredefined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smtClean="0"/>
              <a:t>Ranking</a:t>
            </a:r>
          </a:p>
          <a:p>
            <a:pPr algn="ctr"/>
            <a:r>
              <a:rPr lang="en-US" sz="1200" dirty="0" err="1" smtClean="0"/>
              <a:t>Algoritm</a:t>
            </a:r>
            <a:endParaRPr lang="en-US" sz="1200" dirty="0" smtClean="0"/>
          </a:p>
        </p:txBody>
      </p:sp>
      <p:sp>
        <p:nvSpPr>
          <p:cNvPr id="68" name="Predefined Process 67"/>
          <p:cNvSpPr/>
          <p:nvPr/>
        </p:nvSpPr>
        <p:spPr>
          <a:xfrm>
            <a:off x="2408464" y="4911083"/>
            <a:ext cx="1020534" cy="570664"/>
          </a:xfrm>
          <a:prstGeom prst="flowChartPredefinedProcess">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dirty="0" smtClean="0"/>
              <a:t>Ranking</a:t>
            </a:r>
          </a:p>
          <a:p>
            <a:pPr algn="ctr"/>
            <a:r>
              <a:rPr lang="en-US" sz="1200" dirty="0" err="1" smtClean="0"/>
              <a:t>Algoritm</a:t>
            </a:r>
            <a:endParaRPr lang="en-US" sz="1200" dirty="0" smtClean="0"/>
          </a:p>
        </p:txBody>
      </p:sp>
      <p:cxnSp>
        <p:nvCxnSpPr>
          <p:cNvPr id="69" name="Straight Arrow Connector 68"/>
          <p:cNvCxnSpPr/>
          <p:nvPr/>
        </p:nvCxnSpPr>
        <p:spPr>
          <a:xfrm>
            <a:off x="1641985" y="3598757"/>
            <a:ext cx="54428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a:off x="1641985" y="4443736"/>
            <a:ext cx="54428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p:cNvCxnSpPr/>
          <p:nvPr/>
        </p:nvCxnSpPr>
        <p:spPr>
          <a:xfrm>
            <a:off x="1641985" y="5240310"/>
            <a:ext cx="54428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p:cNvCxnSpPr/>
          <p:nvPr/>
        </p:nvCxnSpPr>
        <p:spPr>
          <a:xfrm>
            <a:off x="3608044" y="3571947"/>
            <a:ext cx="54428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a:off x="3608044" y="4416926"/>
            <a:ext cx="54428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4" name="Straight Arrow Connector 73"/>
          <p:cNvCxnSpPr/>
          <p:nvPr/>
        </p:nvCxnSpPr>
        <p:spPr>
          <a:xfrm>
            <a:off x="3608044" y="5213500"/>
            <a:ext cx="54428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6967211" y="4342343"/>
            <a:ext cx="54428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p:transition advTm="7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340730-78B9-46F7-A52E-CECE09B41E38}" type="slidenum">
              <a:rPr lang="en-US" smtClean="0"/>
              <a:pPr/>
              <a:t>16</a:t>
            </a:fld>
            <a:endParaRPr lang="en-US"/>
          </a:p>
        </p:txBody>
      </p:sp>
      <p:sp>
        <p:nvSpPr>
          <p:cNvPr id="7" name="Title 6"/>
          <p:cNvSpPr>
            <a:spLocks noGrp="1"/>
          </p:cNvSpPr>
          <p:nvPr>
            <p:ph type="title" idx="4294967295"/>
          </p:nvPr>
        </p:nvSpPr>
        <p:spPr>
          <a:xfrm>
            <a:off x="0" y="630238"/>
            <a:ext cx="8574088" cy="968375"/>
          </a:xfrm>
          <a:noFill/>
        </p:spPr>
        <p:txBody>
          <a:bodyPr vert="horz" lIns="91440" tIns="45720" rIns="91440" bIns="45720" rtlCol="0" anchor="t">
            <a:noAutofit/>
          </a:bodyPr>
          <a:lstStyle/>
          <a:p>
            <a:r>
              <a:rPr lang="en-US" sz="3200" dirty="0" smtClean="0">
                <a:solidFill>
                  <a:schemeClr val="tx1"/>
                </a:solidFill>
              </a:rPr>
              <a:t>Features</a:t>
            </a:r>
            <a:endParaRPr lang="en-US" sz="3200" dirty="0">
              <a:solidFill>
                <a:schemeClr val="tx1"/>
              </a:solidFill>
            </a:endParaRPr>
          </a:p>
        </p:txBody>
      </p:sp>
      <p:graphicFrame>
        <p:nvGraphicFramePr>
          <p:cNvPr id="6" name="Table 5"/>
          <p:cNvGraphicFramePr>
            <a:graphicFrameLocks noGrp="1"/>
          </p:cNvGraphicFramePr>
          <p:nvPr/>
        </p:nvGraphicFramePr>
        <p:xfrm>
          <a:off x="609599" y="1393150"/>
          <a:ext cx="4261401" cy="3912341"/>
        </p:xfrm>
        <a:graphic>
          <a:graphicData uri="http://schemas.openxmlformats.org/drawingml/2006/table">
            <a:tbl>
              <a:tblPr firstRow="1" bandRow="1">
                <a:tableStyleId>{2D5ABB26-0587-4C30-8999-92F81FD0307C}</a:tableStyleId>
              </a:tblPr>
              <a:tblGrid>
                <a:gridCol w="4261401"/>
              </a:tblGrid>
              <a:tr h="1843207">
                <a:tc>
                  <a:txBody>
                    <a:bodyPr/>
                    <a:lstStyle/>
                    <a:p>
                      <a:endParaRPr lang="en-US" dirty="0" smtClean="0"/>
                    </a:p>
                    <a:p>
                      <a:r>
                        <a:rPr lang="en-US" dirty="0" smtClean="0"/>
                        <a:t>1. Query-dependent</a:t>
                      </a:r>
                      <a:r>
                        <a:rPr lang="en-US" baseline="0" dirty="0" smtClean="0"/>
                        <a:t> </a:t>
                      </a:r>
                      <a:r>
                        <a:rPr lang="en-US" sz="1800" dirty="0" smtClean="0">
                          <a:solidFill>
                            <a:schemeClr val="bg1">
                              <a:lumMod val="50000"/>
                            </a:schemeClr>
                          </a:solidFill>
                        </a:rPr>
                        <a:t>[Pre-retrieval]</a:t>
                      </a:r>
                      <a:endParaRPr lang="en-US" b="0" dirty="0">
                        <a:solidFill>
                          <a:schemeClr val="bg1">
                            <a:lumMod val="50000"/>
                          </a:schemeClr>
                        </a:solidFill>
                      </a:endParaRPr>
                    </a:p>
                  </a:txBody>
                  <a:tcPr anchor="ctr"/>
                </a:tc>
              </a:tr>
              <a:tr h="2069134">
                <a:tc>
                  <a:txBody>
                    <a:bodyPr/>
                    <a:lstStyle/>
                    <a:p>
                      <a:r>
                        <a:rPr lang="en-US" baseline="0" dirty="0" smtClean="0"/>
                        <a:t>2. Query-Document </a:t>
                      </a:r>
                      <a:r>
                        <a:rPr lang="en-US" baseline="0" dirty="0" smtClean="0">
                          <a:solidFill>
                            <a:srgbClr val="7F7F7F"/>
                          </a:solidFill>
                        </a:rPr>
                        <a:t>[Post-retrieval]</a:t>
                      </a:r>
                      <a:endParaRPr lang="en-US" dirty="0">
                        <a:solidFill>
                          <a:srgbClr val="7F7F7F"/>
                        </a:solidFill>
                      </a:endParaRPr>
                    </a:p>
                  </a:txBody>
                  <a:tcPr anchor="ctr"/>
                </a:tc>
              </a:tr>
            </a:tbl>
          </a:graphicData>
        </a:graphic>
      </p:graphicFrame>
    </p:spTree>
  </p:cSld>
  <p:clrMapOvr>
    <a:masterClrMapping/>
  </p:clrMapOvr>
  <p:transition advTm="14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340730-78B9-46F7-A52E-CECE09B41E38}" type="slidenum">
              <a:rPr lang="en-US" smtClean="0"/>
              <a:pPr/>
              <a:t>17</a:t>
            </a:fld>
            <a:endParaRPr lang="en-US"/>
          </a:p>
        </p:txBody>
      </p:sp>
      <p:sp>
        <p:nvSpPr>
          <p:cNvPr id="7" name="Title 6"/>
          <p:cNvSpPr>
            <a:spLocks noGrp="1"/>
          </p:cNvSpPr>
          <p:nvPr>
            <p:ph type="title" idx="4294967295"/>
          </p:nvPr>
        </p:nvSpPr>
        <p:spPr>
          <a:xfrm>
            <a:off x="0" y="630238"/>
            <a:ext cx="8574088" cy="968375"/>
          </a:xfrm>
          <a:noFill/>
        </p:spPr>
        <p:txBody>
          <a:bodyPr vert="horz" lIns="91440" tIns="45720" rIns="91440" bIns="45720" rtlCol="0" anchor="t">
            <a:noAutofit/>
          </a:bodyPr>
          <a:lstStyle/>
          <a:p>
            <a:r>
              <a:rPr lang="en-US" sz="3200" dirty="0" smtClean="0">
                <a:solidFill>
                  <a:schemeClr val="tx1"/>
                </a:solidFill>
              </a:rPr>
              <a:t>Features</a:t>
            </a:r>
            <a:endParaRPr lang="en-US" sz="3200" dirty="0">
              <a:solidFill>
                <a:schemeClr val="tx1"/>
              </a:solidFill>
            </a:endParaRPr>
          </a:p>
        </p:txBody>
      </p:sp>
      <p:graphicFrame>
        <p:nvGraphicFramePr>
          <p:cNvPr id="6" name="Table 5"/>
          <p:cNvGraphicFramePr>
            <a:graphicFrameLocks noGrp="1"/>
          </p:cNvGraphicFramePr>
          <p:nvPr/>
        </p:nvGraphicFramePr>
        <p:xfrm>
          <a:off x="609600" y="975861"/>
          <a:ext cx="8001000" cy="2512988"/>
        </p:xfrm>
        <a:graphic>
          <a:graphicData uri="http://schemas.openxmlformats.org/drawingml/2006/table">
            <a:tbl>
              <a:tblPr firstRow="1" bandRow="1">
                <a:tableStyleId>{2D5ABB26-0587-4C30-8999-92F81FD0307C}</a:tableStyleId>
              </a:tblPr>
              <a:tblGrid>
                <a:gridCol w="2667000"/>
                <a:gridCol w="2667000"/>
                <a:gridCol w="2667000"/>
              </a:tblGrid>
              <a:tr h="2512988">
                <a:tc>
                  <a:txBody>
                    <a:bodyPr/>
                    <a:lstStyle/>
                    <a:p>
                      <a:endParaRPr lang="en-US" dirty="0" smtClean="0"/>
                    </a:p>
                    <a:p>
                      <a:r>
                        <a:rPr lang="en-US" dirty="0" smtClean="0"/>
                        <a:t>Query-dependent</a:t>
                      </a:r>
                    </a:p>
                    <a:p>
                      <a:r>
                        <a:rPr lang="en-US" sz="1800" dirty="0" smtClean="0">
                          <a:solidFill>
                            <a:schemeClr val="bg1">
                              <a:lumMod val="50000"/>
                            </a:schemeClr>
                          </a:solidFill>
                        </a:rPr>
                        <a:t>[Pre-retrieval]</a:t>
                      </a:r>
                      <a:endParaRPr lang="en-US" b="0" dirty="0">
                        <a:solidFill>
                          <a:schemeClr val="bg1">
                            <a:lumMod val="50000"/>
                          </a:schemeClr>
                        </a:solidFill>
                      </a:endParaRPr>
                    </a:p>
                  </a:txBody>
                  <a:tcPr anchor="ctr"/>
                </a:tc>
                <a:tc>
                  <a:txBody>
                    <a:bodyPr/>
                    <a:lstStyle/>
                    <a:p>
                      <a:r>
                        <a:rPr lang="en-US" dirty="0" smtClean="0"/>
                        <a:t>Query Length</a:t>
                      </a:r>
                    </a:p>
                    <a:p>
                      <a:r>
                        <a:rPr lang="en-US" dirty="0" smtClean="0"/>
                        <a:t>Has URL</a:t>
                      </a:r>
                    </a:p>
                    <a:p>
                      <a:r>
                        <a:rPr lang="en-US" dirty="0" smtClean="0"/>
                        <a:t>Has</a:t>
                      </a:r>
                      <a:r>
                        <a:rPr lang="en-US" baseline="0" dirty="0" smtClean="0"/>
                        <a:t> Location</a:t>
                      </a:r>
                    </a:p>
                    <a:p>
                      <a:r>
                        <a:rPr lang="en-US" baseline="0" dirty="0" smtClean="0"/>
                        <a:t>Has </a:t>
                      </a:r>
                      <a:r>
                        <a:rPr lang="en-US" baseline="0" dirty="0" err="1" smtClean="0"/>
                        <a:t>Stopwords</a:t>
                      </a:r>
                      <a:endParaRPr lang="en-US" baseline="0" dirty="0" smtClean="0"/>
                    </a:p>
                  </a:txBody>
                  <a:tcPr anchor="ctr"/>
                </a:tc>
                <a:tc>
                  <a:txBody>
                    <a:bodyPr/>
                    <a:lstStyle/>
                    <a:p>
                      <a:endParaRPr lang="en-US" dirty="0"/>
                    </a:p>
                  </a:txBody>
                  <a:tcPr anchor="ctr"/>
                </a:tc>
              </a:tr>
            </a:tbl>
          </a:graphicData>
        </a:graphic>
      </p:graphicFrame>
      <p:cxnSp>
        <p:nvCxnSpPr>
          <p:cNvPr id="9" name="Straight Connector 8"/>
          <p:cNvCxnSpPr/>
          <p:nvPr/>
        </p:nvCxnSpPr>
        <p:spPr>
          <a:xfrm>
            <a:off x="685800" y="3589088"/>
            <a:ext cx="7772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1853568" y="2470061"/>
            <a:ext cx="2238053"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85800" y="3844499"/>
            <a:ext cx="6871591" cy="1754327"/>
          </a:xfrm>
          <a:prstGeom prst="rect">
            <a:avLst/>
          </a:prstGeom>
          <a:noFill/>
          <a:ln>
            <a:noFill/>
          </a:ln>
        </p:spPr>
        <p:txBody>
          <a:bodyPr wrap="square" rtlCol="0">
            <a:spAutoFit/>
          </a:bodyPr>
          <a:lstStyle/>
          <a:p>
            <a:pPr marL="342900" indent="-342900">
              <a:buFont typeface="+mj-lt"/>
              <a:buAutoNum type="arabicParenR"/>
            </a:pPr>
            <a:r>
              <a:rPr lang="en-US" dirty="0" smtClean="0"/>
              <a:t>Some queries are easier than others </a:t>
            </a:r>
          </a:p>
          <a:p>
            <a:pPr marL="800100" lvl="1" indent="-342900"/>
            <a:r>
              <a:rPr lang="en-US" dirty="0" smtClean="0">
                <a:solidFill>
                  <a:schemeClr val="bg1">
                    <a:lumMod val="50000"/>
                  </a:schemeClr>
                </a:solidFill>
              </a:rPr>
              <a:t>Navigational vs. Informational</a:t>
            </a:r>
          </a:p>
          <a:p>
            <a:pPr marL="800100" lvl="1" indent="-342900"/>
            <a:r>
              <a:rPr lang="en-US" dirty="0" smtClean="0">
                <a:solidFill>
                  <a:schemeClr val="bg1">
                    <a:lumMod val="50000"/>
                  </a:schemeClr>
                </a:solidFill>
              </a:rPr>
              <a:t>Short keyword vs. longer queries</a:t>
            </a:r>
          </a:p>
          <a:p>
            <a:pPr marL="800100" lvl="1" indent="-342900">
              <a:buFont typeface="+mj-lt"/>
              <a:buAutoNum type="arabicParenR"/>
            </a:pPr>
            <a:endParaRPr lang="en-US" dirty="0" smtClean="0"/>
          </a:p>
          <a:p>
            <a:pPr marL="342900" indent="-342900">
              <a:buFont typeface="+mj-lt"/>
              <a:buAutoNum type="arabicParenR"/>
            </a:pPr>
            <a:r>
              <a:rPr lang="en-US" dirty="0" smtClean="0"/>
              <a:t>Use lexical features that are indicative of these categories</a:t>
            </a:r>
          </a:p>
          <a:p>
            <a:pPr marL="342900" indent="-342900">
              <a:buFont typeface="+mj-lt"/>
              <a:buAutoNum type="arabicParenR"/>
            </a:pPr>
            <a:endParaRPr lang="en-US" dirty="0" smtClean="0"/>
          </a:p>
        </p:txBody>
      </p:sp>
    </p:spTree>
  </p:cSld>
  <p:clrMapOvr>
    <a:masterClrMapping/>
  </p:clrMapOvr>
  <p:transition advTm="149"/>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340730-78B9-46F7-A52E-CECE09B41E38}" type="slidenum">
              <a:rPr lang="en-US" smtClean="0"/>
              <a:pPr/>
              <a:t>18</a:t>
            </a:fld>
            <a:endParaRPr lang="en-US"/>
          </a:p>
        </p:txBody>
      </p:sp>
      <p:sp>
        <p:nvSpPr>
          <p:cNvPr id="7" name="Title 6"/>
          <p:cNvSpPr>
            <a:spLocks noGrp="1"/>
          </p:cNvSpPr>
          <p:nvPr>
            <p:ph type="title" idx="4294967295"/>
          </p:nvPr>
        </p:nvSpPr>
        <p:spPr>
          <a:xfrm>
            <a:off x="0" y="630238"/>
            <a:ext cx="8574088" cy="968375"/>
          </a:xfrm>
          <a:noFill/>
        </p:spPr>
        <p:txBody>
          <a:bodyPr vert="horz" lIns="91440" tIns="45720" rIns="91440" bIns="45720" rtlCol="0" anchor="t">
            <a:noAutofit/>
          </a:bodyPr>
          <a:lstStyle/>
          <a:p>
            <a:r>
              <a:rPr lang="en-US" sz="3200" dirty="0" smtClean="0">
                <a:solidFill>
                  <a:schemeClr val="tx1"/>
                </a:solidFill>
              </a:rPr>
              <a:t>Features</a:t>
            </a:r>
          </a:p>
        </p:txBody>
      </p:sp>
      <p:graphicFrame>
        <p:nvGraphicFramePr>
          <p:cNvPr id="6" name="Table 5"/>
          <p:cNvGraphicFramePr>
            <a:graphicFrameLocks noGrp="1"/>
          </p:cNvGraphicFramePr>
          <p:nvPr/>
        </p:nvGraphicFramePr>
        <p:xfrm>
          <a:off x="609600" y="975861"/>
          <a:ext cx="8001000" cy="2821011"/>
        </p:xfrm>
        <a:graphic>
          <a:graphicData uri="http://schemas.openxmlformats.org/drawingml/2006/table">
            <a:tbl>
              <a:tblPr firstRow="1" bandRow="1">
                <a:tableStyleId>{2D5ABB26-0587-4C30-8999-92F81FD0307C}</a:tableStyleId>
              </a:tblPr>
              <a:tblGrid>
                <a:gridCol w="2667000"/>
                <a:gridCol w="2667000"/>
                <a:gridCol w="2667000"/>
              </a:tblGrid>
              <a:tr h="1435993">
                <a:tc rowSpan="2">
                  <a:txBody>
                    <a:bodyPr/>
                    <a:lstStyle/>
                    <a:p>
                      <a:r>
                        <a:rPr lang="en-US" baseline="0" dirty="0" smtClean="0"/>
                        <a:t>Query-Document</a:t>
                      </a:r>
                    </a:p>
                    <a:p>
                      <a:r>
                        <a:rPr lang="en-US" baseline="0" dirty="0" smtClean="0">
                          <a:solidFill>
                            <a:srgbClr val="7F7F7F"/>
                          </a:solidFill>
                        </a:rPr>
                        <a:t>[Post-retrieval]</a:t>
                      </a:r>
                      <a:endParaRPr lang="en-US" dirty="0">
                        <a:solidFill>
                          <a:srgbClr val="7F7F7F"/>
                        </a:solidFill>
                      </a:endParaRPr>
                    </a:p>
                  </a:txBody>
                  <a:tcPr anchor="ctr"/>
                </a:tc>
                <a:tc>
                  <a:txBody>
                    <a:bodyPr/>
                    <a:lstStyle/>
                    <a:p>
                      <a:r>
                        <a:rPr lang="en-US" dirty="0" smtClean="0"/>
                        <a:t>Retrieval Scores</a:t>
                      </a:r>
                      <a:endParaRPr lang="en-US" dirty="0"/>
                    </a:p>
                  </a:txBody>
                  <a:tcPr anchor="ctr"/>
                </a:tc>
                <a:tc>
                  <a:txBody>
                    <a:bodyPr/>
                    <a:lstStyle/>
                    <a:p>
                      <a:r>
                        <a:rPr lang="en-US" dirty="0" smtClean="0">
                          <a:solidFill>
                            <a:srgbClr val="7F7F7F"/>
                          </a:solidFill>
                        </a:rPr>
                        <a:t>rank_1,</a:t>
                      </a:r>
                      <a:r>
                        <a:rPr lang="en-US" baseline="0" dirty="0" smtClean="0">
                          <a:solidFill>
                            <a:srgbClr val="7F7F7F"/>
                          </a:solidFill>
                        </a:rPr>
                        <a:t> rank_2,…</a:t>
                      </a:r>
                    </a:p>
                    <a:p>
                      <a:r>
                        <a:rPr lang="en-US" baseline="0" dirty="0" smtClean="0">
                          <a:solidFill>
                            <a:srgbClr val="7F7F7F"/>
                          </a:solidFill>
                        </a:rPr>
                        <a:t>mean, </a:t>
                      </a:r>
                      <a:r>
                        <a:rPr lang="en-US" baseline="0" dirty="0" err="1" smtClean="0">
                          <a:solidFill>
                            <a:srgbClr val="7F7F7F"/>
                          </a:solidFill>
                        </a:rPr>
                        <a:t>geo_mean</a:t>
                      </a:r>
                      <a:r>
                        <a:rPr lang="en-US" baseline="0" dirty="0" smtClean="0">
                          <a:solidFill>
                            <a:srgbClr val="7F7F7F"/>
                          </a:solidFill>
                        </a:rPr>
                        <a:t>, </a:t>
                      </a:r>
                      <a:r>
                        <a:rPr lang="en-US" baseline="0" dirty="0" err="1" smtClean="0">
                          <a:solidFill>
                            <a:srgbClr val="7F7F7F"/>
                          </a:solidFill>
                        </a:rPr>
                        <a:t>stdev</a:t>
                      </a:r>
                      <a:r>
                        <a:rPr lang="en-US" baseline="0" dirty="0" smtClean="0">
                          <a:solidFill>
                            <a:srgbClr val="7F7F7F"/>
                          </a:solidFill>
                        </a:rPr>
                        <a:t>, …</a:t>
                      </a:r>
                      <a:endParaRPr lang="en-US" dirty="0">
                        <a:solidFill>
                          <a:srgbClr val="7F7F7F"/>
                        </a:solidFill>
                      </a:endParaRPr>
                    </a:p>
                  </a:txBody>
                  <a:tcPr anchor="ctr"/>
                </a:tc>
              </a:tr>
              <a:tr h="1385018">
                <a:tc vMerge="1">
                  <a:txBody>
                    <a:bodyPr/>
                    <a:lstStyle/>
                    <a:p>
                      <a:endParaRPr lang="en-US" dirty="0"/>
                    </a:p>
                  </a:txBody>
                  <a:tcPr anchor="ctr">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tc>
                  <a:txBody>
                    <a:bodyPr/>
                    <a:lstStyle/>
                    <a:p>
                      <a:r>
                        <a:rPr lang="en-US" dirty="0" smtClean="0"/>
                        <a:t>Retrieval Features</a:t>
                      </a:r>
                      <a:endParaRPr lang="en-US" dirty="0"/>
                    </a:p>
                  </a:txBody>
                  <a:tcPr anchor="ctr"/>
                </a:tc>
                <a:tc>
                  <a:txBody>
                    <a:bodyPr/>
                    <a:lstStyle/>
                    <a:p>
                      <a:endParaRPr lang="en-US" dirty="0" smtClean="0"/>
                    </a:p>
                    <a:p>
                      <a:r>
                        <a:rPr lang="en-US" baseline="0" dirty="0" smtClean="0">
                          <a:solidFill>
                            <a:srgbClr val="7F7F7F"/>
                          </a:solidFill>
                        </a:rPr>
                        <a:t>mean, </a:t>
                      </a:r>
                      <a:r>
                        <a:rPr lang="en-US" baseline="0" dirty="0" err="1" smtClean="0">
                          <a:solidFill>
                            <a:srgbClr val="7F7F7F"/>
                          </a:solidFill>
                        </a:rPr>
                        <a:t>geo_mean</a:t>
                      </a:r>
                      <a:r>
                        <a:rPr lang="en-US" baseline="0" dirty="0" smtClean="0">
                          <a:solidFill>
                            <a:srgbClr val="7F7F7F"/>
                          </a:solidFill>
                        </a:rPr>
                        <a:t>, </a:t>
                      </a:r>
                      <a:r>
                        <a:rPr lang="en-US" baseline="0" dirty="0" err="1" smtClean="0">
                          <a:solidFill>
                            <a:srgbClr val="7F7F7F"/>
                          </a:solidFill>
                        </a:rPr>
                        <a:t>stdev</a:t>
                      </a:r>
                      <a:r>
                        <a:rPr lang="en-US" baseline="0" dirty="0" smtClean="0">
                          <a:solidFill>
                            <a:srgbClr val="7F7F7F"/>
                          </a:solidFill>
                        </a:rPr>
                        <a:t>, …</a:t>
                      </a:r>
                      <a:endParaRPr lang="en-US" dirty="0" smtClean="0">
                        <a:solidFill>
                          <a:srgbClr val="7F7F7F"/>
                        </a:solidFill>
                      </a:endParaRPr>
                    </a:p>
                    <a:p>
                      <a:endParaRPr lang="en-US" dirty="0"/>
                    </a:p>
                  </a:txBody>
                  <a:tcPr anchor="ctr"/>
                </a:tc>
              </a:tr>
            </a:tbl>
          </a:graphicData>
        </a:graphic>
      </p:graphicFrame>
      <p:cxnSp>
        <p:nvCxnSpPr>
          <p:cNvPr id="9" name="Straight Connector 8"/>
          <p:cNvCxnSpPr/>
          <p:nvPr/>
        </p:nvCxnSpPr>
        <p:spPr>
          <a:xfrm>
            <a:off x="685800" y="3589088"/>
            <a:ext cx="77724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1852774" y="2470855"/>
            <a:ext cx="2239641" cy="1588"/>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85800" y="4008759"/>
            <a:ext cx="7327432" cy="1477328"/>
          </a:xfrm>
          <a:prstGeom prst="rect">
            <a:avLst/>
          </a:prstGeom>
          <a:noFill/>
          <a:ln>
            <a:noFill/>
          </a:ln>
        </p:spPr>
        <p:txBody>
          <a:bodyPr wrap="square" rtlCol="0">
            <a:spAutoFit/>
          </a:bodyPr>
          <a:lstStyle/>
          <a:p>
            <a:pPr marL="342900" indent="-342900">
              <a:buFont typeface="+mj-lt"/>
              <a:buAutoNum type="arabicParenR"/>
            </a:pPr>
            <a:r>
              <a:rPr lang="en-US" dirty="0" smtClean="0"/>
              <a:t>Retrieval scores are designed to reflect document relevance</a:t>
            </a:r>
          </a:p>
          <a:p>
            <a:pPr marL="800100" lvl="1" indent="-342900"/>
            <a:r>
              <a:rPr lang="en-US" dirty="0" smtClean="0">
                <a:solidFill>
                  <a:schemeClr val="bg1">
                    <a:lumMod val="65000"/>
                  </a:schemeClr>
                </a:solidFill>
              </a:rPr>
              <a:t>Use aggregates - mean, </a:t>
            </a:r>
            <a:r>
              <a:rPr lang="en-US" dirty="0" err="1" smtClean="0">
                <a:solidFill>
                  <a:schemeClr val="bg1">
                    <a:lumMod val="65000"/>
                  </a:schemeClr>
                </a:solidFill>
              </a:rPr>
              <a:t>stdev</a:t>
            </a:r>
            <a:r>
              <a:rPr lang="en-US" dirty="0" smtClean="0">
                <a:solidFill>
                  <a:schemeClr val="bg1">
                    <a:lumMod val="65000"/>
                  </a:schemeClr>
                </a:solidFill>
              </a:rPr>
              <a:t>, </a:t>
            </a:r>
            <a:r>
              <a:rPr lang="en-US" dirty="0" err="1" smtClean="0">
                <a:solidFill>
                  <a:schemeClr val="bg1">
                    <a:lumMod val="65000"/>
                  </a:schemeClr>
                </a:solidFill>
              </a:rPr>
              <a:t>var</a:t>
            </a:r>
            <a:r>
              <a:rPr lang="en-US" dirty="0" smtClean="0">
                <a:solidFill>
                  <a:schemeClr val="bg1">
                    <a:lumMod val="65000"/>
                  </a:schemeClr>
                </a:solidFill>
              </a:rPr>
              <a:t> etc.</a:t>
            </a:r>
          </a:p>
          <a:p>
            <a:pPr marL="800100" lvl="1" indent="-342900"/>
            <a:endParaRPr lang="en-US" dirty="0" smtClean="0"/>
          </a:p>
          <a:p>
            <a:pPr marL="342900" indent="-342900">
              <a:buFont typeface="+mj-lt"/>
              <a:buAutoNum type="arabicParenR"/>
            </a:pPr>
            <a:r>
              <a:rPr lang="en-US" dirty="0" smtClean="0"/>
              <a:t>Retrieval features are also indicative of document relevance</a:t>
            </a:r>
          </a:p>
          <a:p>
            <a:pPr marL="800100" lvl="1" indent="-342900"/>
            <a:r>
              <a:rPr lang="en-US" dirty="0" smtClean="0">
                <a:solidFill>
                  <a:srgbClr val="A6A6A6"/>
                </a:solidFill>
              </a:rPr>
              <a:t>Use aggregates.</a:t>
            </a:r>
            <a:endParaRPr lang="en-US" dirty="0" smtClean="0"/>
          </a:p>
        </p:txBody>
      </p:sp>
      <p:sp>
        <p:nvSpPr>
          <p:cNvPr id="8" name="TextBox 7"/>
          <p:cNvSpPr txBox="1"/>
          <p:nvPr/>
        </p:nvSpPr>
        <p:spPr>
          <a:xfrm>
            <a:off x="685800" y="5828463"/>
            <a:ext cx="7772400" cy="923330"/>
          </a:xfrm>
          <a:prstGeom prst="rect">
            <a:avLst/>
          </a:prstGeom>
          <a:noFill/>
          <a:ln>
            <a:solidFill>
              <a:srgbClr val="FF0000"/>
            </a:solidFill>
          </a:ln>
        </p:spPr>
        <p:txBody>
          <a:bodyPr wrap="square" rtlCol="0" anchor="ctr">
            <a:spAutoFit/>
          </a:bodyPr>
          <a:lstStyle/>
          <a:p>
            <a:pPr marL="342900" indent="-342900"/>
            <a:endParaRPr lang="en-US" dirty="0" smtClean="0"/>
          </a:p>
          <a:p>
            <a:pPr marL="342900" indent="-342900" algn="ctr"/>
            <a:r>
              <a:rPr lang="en-US" dirty="0" smtClean="0"/>
              <a:t>Readily available during ranking and easily integrated into existing search engines!  </a:t>
            </a:r>
          </a:p>
          <a:p>
            <a:pPr marL="342900" indent="-342900"/>
            <a:endParaRPr lang="en-US" dirty="0" smtClean="0"/>
          </a:p>
        </p:txBody>
      </p:sp>
    </p:spTree>
  </p:cSld>
  <p:clrMapOvr>
    <a:masterClrMapping/>
  </p:clrMapOvr>
  <p:transition advTm="149"/>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30238"/>
            <a:ext cx="8574088" cy="968375"/>
          </a:xfrm>
          <a:noFill/>
        </p:spPr>
        <p:txBody>
          <a:bodyPr vert="horz" lIns="91440" tIns="45720" rIns="91440" bIns="45720" rtlCol="0" anchor="t">
            <a:noAutofit/>
          </a:bodyPr>
          <a:lstStyle/>
          <a:p>
            <a:r>
              <a:rPr lang="en-US" sz="3200" dirty="0" smtClean="0">
                <a:solidFill>
                  <a:schemeClr val="tx1"/>
                </a:solidFill>
              </a:rPr>
              <a:t>Learning Formulations</a:t>
            </a:r>
            <a:endParaRPr lang="en-US" sz="3200" dirty="0">
              <a:solidFill>
                <a:schemeClr val="tx1"/>
              </a:solidFill>
            </a:endParaRPr>
          </a:p>
        </p:txBody>
      </p:sp>
      <p:sp>
        <p:nvSpPr>
          <p:cNvPr id="3" name="Content Placeholder 2"/>
          <p:cNvSpPr>
            <a:spLocks noGrp="1"/>
          </p:cNvSpPr>
          <p:nvPr>
            <p:ph idx="4294967295"/>
          </p:nvPr>
        </p:nvSpPr>
        <p:spPr>
          <a:xfrm>
            <a:off x="0" y="2133600"/>
            <a:ext cx="8574088" cy="3992563"/>
          </a:xfrm>
        </p:spPr>
        <p:txBody>
          <a:bodyPr>
            <a:normAutofit/>
          </a:bodyPr>
          <a:lstStyle/>
          <a:p>
            <a:r>
              <a:rPr lang="en-US" sz="2452" dirty="0" smtClean="0"/>
              <a:t>Independent Regression</a:t>
            </a:r>
          </a:p>
          <a:p>
            <a:endParaRPr lang="en-US" dirty="0" smtClean="0"/>
          </a:p>
          <a:p>
            <a:r>
              <a:rPr lang="en-US" dirty="0" smtClean="0"/>
              <a:t>Difference Regression</a:t>
            </a:r>
          </a:p>
          <a:p>
            <a:endParaRPr lang="en-US" sz="2452" dirty="0" smtClean="0"/>
          </a:p>
          <a:p>
            <a:r>
              <a:rPr lang="en-US" sz="2452" dirty="0" smtClean="0"/>
              <a:t>Ranking </a:t>
            </a:r>
          </a:p>
          <a:p>
            <a:pPr lvl="1"/>
            <a:endParaRPr lang="en-US" dirty="0" smtClean="0"/>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7340730-78B9-46F7-A52E-CECE09B41E38}" type="slidenum">
              <a:rPr lang="en-US" smtClean="0"/>
              <a:pPr/>
              <a:t>2</a:t>
            </a:fld>
            <a:endParaRPr lang="en-US"/>
          </a:p>
        </p:txBody>
      </p:sp>
      <p:sp>
        <p:nvSpPr>
          <p:cNvPr id="7" name="Title 6"/>
          <p:cNvSpPr>
            <a:spLocks noGrp="1"/>
          </p:cNvSpPr>
          <p:nvPr>
            <p:ph type="title" idx="4294967295"/>
          </p:nvPr>
        </p:nvSpPr>
        <p:spPr>
          <a:xfrm>
            <a:off x="0" y="630238"/>
            <a:ext cx="8574088" cy="968375"/>
          </a:xfrm>
          <a:noFill/>
        </p:spPr>
        <p:txBody>
          <a:bodyPr vert="horz" lIns="91440" tIns="45720" rIns="91440" bIns="45720" rtlCol="0" anchor="t">
            <a:noAutofit/>
          </a:bodyPr>
          <a:lstStyle/>
          <a:p>
            <a:r>
              <a:rPr lang="en-US" sz="2800" dirty="0" smtClean="0">
                <a:solidFill>
                  <a:schemeClr val="tx1"/>
                </a:solidFill>
              </a:rPr>
              <a:t>A Better Title:</a:t>
            </a:r>
            <a:br>
              <a:rPr lang="en-US" sz="2800" dirty="0" smtClean="0">
                <a:solidFill>
                  <a:schemeClr val="tx1"/>
                </a:solidFill>
              </a:rPr>
            </a:br>
            <a:r>
              <a:rPr lang="en-US" sz="2800" dirty="0" smtClean="0">
                <a:solidFill>
                  <a:schemeClr val="tx1"/>
                </a:solidFill>
              </a:rPr>
              <a:t>Query-dependent Selection of Features During Ranking</a:t>
            </a:r>
            <a:endParaRPr lang="en-US" sz="2800" dirty="0">
              <a:solidFill>
                <a:schemeClr val="tx1"/>
              </a:solidFill>
            </a:endParaRPr>
          </a:p>
        </p:txBody>
      </p:sp>
      <p:sp>
        <p:nvSpPr>
          <p:cNvPr id="5" name="Content Placeholder 2"/>
          <p:cNvSpPr txBox="1">
            <a:spLocks/>
          </p:cNvSpPr>
          <p:nvPr/>
        </p:nvSpPr>
        <p:spPr>
          <a:xfrm>
            <a:off x="362992" y="1598613"/>
            <a:ext cx="8574088" cy="3992563"/>
          </a:xfrm>
          <a:prstGeom prst="rect">
            <a:avLst/>
          </a:prstGeom>
        </p:spPr>
        <p:txBody>
          <a:bodyPr vert="horz" lIns="91440" tIns="45720" rIns="91440" bIns="45720" rtlCol="0">
            <a:normAutofit/>
          </a:bodyPr>
          <a:lstStyle/>
          <a:p>
            <a:pPr marL="454025" marR="0" lvl="0" indent="-454025" algn="l" defTabSz="914400" rtl="0" eaLnBrk="1" fontAlgn="auto" latinLnBrk="0" hangingPunct="1">
              <a:lnSpc>
                <a:spcPct val="100000"/>
              </a:lnSpc>
              <a:spcBef>
                <a:spcPts val="2000"/>
              </a:spcBef>
              <a:spcAft>
                <a:spcPts val="0"/>
              </a:spcAft>
              <a:buClr>
                <a:schemeClr val="bg1">
                  <a:lumMod val="65000"/>
                </a:schemeClr>
              </a:buClr>
              <a:buSzPct val="90000"/>
              <a:tabLst/>
              <a:defRPr/>
            </a:pPr>
            <a:endParaRPr lang="en-US" sz="2400" dirty="0" smtClean="0">
              <a:solidFill>
                <a:schemeClr val="tx1">
                  <a:lumMod val="85000"/>
                  <a:lumOff val="15000"/>
                </a:schemeClr>
              </a:solidFill>
            </a:endParaRPr>
          </a:p>
          <a:p>
            <a:pPr marL="454025" marR="0" lvl="0" indent="-454025" algn="l" defTabSz="914400" rtl="0" eaLnBrk="1" fontAlgn="auto" latinLnBrk="0" hangingPunct="1">
              <a:lnSpc>
                <a:spcPct val="100000"/>
              </a:lnSpc>
              <a:spcBef>
                <a:spcPts val="2000"/>
              </a:spcBef>
              <a:spcAft>
                <a:spcPts val="0"/>
              </a:spcAft>
              <a:buClr>
                <a:schemeClr val="bg1">
                  <a:lumMod val="65000"/>
                </a:schemeClr>
              </a:buClr>
              <a:buSzPct val="90000"/>
              <a:tabLst/>
              <a:defRPr/>
            </a:pPr>
            <a:r>
              <a:rPr lang="en-US" sz="2400" dirty="0" smtClean="0">
                <a:solidFill>
                  <a:schemeClr val="tx1">
                    <a:lumMod val="85000"/>
                    <a:lumOff val="15000"/>
                  </a:schemeClr>
                </a:solidFill>
              </a:rPr>
              <a:t>    </a:t>
            </a:r>
            <a:endParaRPr kumimoji="0" lang="en-US" sz="2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a:p>
            <a:pPr marL="454025" marR="0" lvl="0" indent="-454025" algn="l" defTabSz="914400" rtl="0" eaLnBrk="1" fontAlgn="auto" latinLnBrk="0" hangingPunct="1">
              <a:lnSpc>
                <a:spcPct val="100000"/>
              </a:lnSpc>
              <a:spcBef>
                <a:spcPts val="2000"/>
              </a:spcBef>
              <a:spcAft>
                <a:spcPts val="0"/>
              </a:spcAft>
              <a:buClr>
                <a:schemeClr val="bg1">
                  <a:lumMod val="65000"/>
                </a:schemeClr>
              </a:buClr>
              <a:buSzPct val="90000"/>
              <a:buFont typeface="Wingdings" pitchFamily="2" charset="2"/>
              <a:buChar char=""/>
              <a:tabLst/>
              <a:defRPr/>
            </a:pPr>
            <a:endParaRPr kumimoji="0" lang="en-US" sz="2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a:p>
            <a:pPr marL="454025" marR="0" lvl="0" indent="-454025" algn="l" defTabSz="914400" rtl="0" eaLnBrk="1" fontAlgn="auto" latinLnBrk="0" hangingPunct="1">
              <a:lnSpc>
                <a:spcPct val="100000"/>
              </a:lnSpc>
              <a:spcBef>
                <a:spcPts val="2000"/>
              </a:spcBef>
              <a:spcAft>
                <a:spcPts val="0"/>
              </a:spcAft>
              <a:buClr>
                <a:schemeClr val="bg1">
                  <a:lumMod val="65000"/>
                </a:schemeClr>
              </a:buClr>
              <a:buSzPct val="90000"/>
              <a:buFont typeface="Wingdings" pitchFamily="2" charset="2"/>
              <a:buNone/>
              <a:tabLst/>
              <a:defRPr/>
            </a:pPr>
            <a:endParaRPr kumimoji="0" lang="en-US" sz="2400" b="0" i="0" u="none" strike="noStrike" kern="1200" cap="none" spc="0" normalizeH="0" baseline="0" noProof="0" dirty="0" smtClean="0">
              <a:ln>
                <a:noFill/>
              </a:ln>
              <a:solidFill>
                <a:schemeClr val="tx1">
                  <a:lumMod val="85000"/>
                  <a:lumOff val="15000"/>
                </a:schemeClr>
              </a:solidFill>
              <a:effectLst/>
              <a:uLnTx/>
              <a:uFillTx/>
              <a:latin typeface="+mn-lt"/>
              <a:ea typeface="+mn-ea"/>
              <a:cs typeface="+mn-cs"/>
            </a:endParaRPr>
          </a:p>
        </p:txBody>
      </p:sp>
      <p:sp>
        <p:nvSpPr>
          <p:cNvPr id="11" name="TextBox 10"/>
          <p:cNvSpPr txBox="1"/>
          <p:nvPr/>
        </p:nvSpPr>
        <p:spPr>
          <a:xfrm>
            <a:off x="1731028" y="2798942"/>
            <a:ext cx="6396136" cy="1200329"/>
          </a:xfrm>
          <a:prstGeom prst="rect">
            <a:avLst/>
          </a:prstGeom>
          <a:noFill/>
        </p:spPr>
        <p:txBody>
          <a:bodyPr wrap="square" rtlCol="0">
            <a:spAutoFit/>
          </a:bodyPr>
          <a:lstStyle/>
          <a:p>
            <a:r>
              <a:rPr lang="en-US" b="1" dirty="0" smtClean="0"/>
              <a:t>Not</a:t>
            </a:r>
            <a:r>
              <a:rPr lang="en-US" dirty="0" smtClean="0"/>
              <a:t> feature selection during training as in the traditional machine learning sense</a:t>
            </a:r>
          </a:p>
          <a:p>
            <a:endParaRPr lang="en-US" b="1" dirty="0" smtClean="0"/>
          </a:p>
          <a:p>
            <a:r>
              <a:rPr lang="en-US" b="1" dirty="0" smtClean="0"/>
              <a:t>Not </a:t>
            </a:r>
            <a:r>
              <a:rPr lang="en-US" dirty="0" smtClean="0"/>
              <a:t>concerned with online learning methods</a:t>
            </a:r>
            <a:endParaRPr lang="en-US" b="1" dirty="0"/>
          </a:p>
        </p:txBody>
      </p:sp>
    </p:spTree>
  </p:cSld>
  <p:clrMapOvr>
    <a:masterClrMapping/>
  </p:clrMapOvr>
  <p:transition advTm="149"/>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30238"/>
            <a:ext cx="8574088" cy="968375"/>
          </a:xfrm>
          <a:noFill/>
        </p:spPr>
        <p:txBody>
          <a:bodyPr vert="horz" lIns="91440" tIns="45720" rIns="91440" bIns="45720" rtlCol="0" anchor="t">
            <a:noAutofit/>
          </a:bodyPr>
          <a:lstStyle/>
          <a:p>
            <a:r>
              <a:rPr lang="en-US" sz="3200" dirty="0" smtClean="0">
                <a:solidFill>
                  <a:schemeClr val="tx1"/>
                </a:solidFill>
              </a:rPr>
              <a:t>Learning Formulations</a:t>
            </a:r>
            <a:endParaRPr lang="en-US" sz="3200" dirty="0">
              <a:solidFill>
                <a:schemeClr val="tx1"/>
              </a:solidFill>
            </a:endParaRPr>
          </a:p>
        </p:txBody>
      </p:sp>
      <p:sp>
        <p:nvSpPr>
          <p:cNvPr id="3" name="Content Placeholder 2"/>
          <p:cNvSpPr>
            <a:spLocks noGrp="1"/>
          </p:cNvSpPr>
          <p:nvPr>
            <p:ph idx="4294967295"/>
          </p:nvPr>
        </p:nvSpPr>
        <p:spPr>
          <a:xfrm>
            <a:off x="0" y="2133600"/>
            <a:ext cx="8837388" cy="1746250"/>
          </a:xfrm>
        </p:spPr>
        <p:txBody>
          <a:bodyPr>
            <a:normAutofit/>
          </a:bodyPr>
          <a:lstStyle/>
          <a:p>
            <a:r>
              <a:rPr lang="en-US" sz="2452" dirty="0" smtClean="0"/>
              <a:t>Independent		                                  </a:t>
            </a:r>
            <a:r>
              <a:rPr lang="en-US" dirty="0" smtClean="0"/>
              <a:t>[Random Forest Regression]</a:t>
            </a:r>
            <a:endParaRPr lang="en-US" sz="2452" dirty="0" smtClean="0"/>
          </a:p>
          <a:p>
            <a:pPr lvl="1"/>
            <a:r>
              <a:rPr lang="en-US" sz="2194" dirty="0" smtClean="0"/>
              <a:t>Predict the effectiveness of each query and its reduced versions independently</a:t>
            </a:r>
          </a:p>
          <a:p>
            <a:pPr lvl="1"/>
            <a:r>
              <a:rPr lang="en-US" sz="2194" dirty="0" smtClean="0"/>
              <a:t>Select the query with the highest predicted effectiveness</a:t>
            </a:r>
            <a:endParaRPr lang="en-US" dirty="0" smtClean="0"/>
          </a:p>
          <a:p>
            <a:endParaRPr lang="en-US" dirty="0" smtClean="0"/>
          </a:p>
          <a:p>
            <a:pPr>
              <a:buNone/>
            </a:pPr>
            <a:endParaRPr lang="en-US" dirty="0" smtClean="0"/>
          </a:p>
        </p:txBody>
      </p:sp>
      <p:sp>
        <p:nvSpPr>
          <p:cNvPr id="7" name="TextBox 6"/>
          <p:cNvSpPr txBox="1"/>
          <p:nvPr/>
        </p:nvSpPr>
        <p:spPr>
          <a:xfrm>
            <a:off x="1206174" y="4087837"/>
            <a:ext cx="6796185" cy="1754327"/>
          </a:xfrm>
          <a:prstGeom prst="rect">
            <a:avLst/>
          </a:prstGeom>
          <a:noFill/>
          <a:ln>
            <a:solidFill>
              <a:srgbClr val="FF0000"/>
            </a:solidFill>
          </a:ln>
        </p:spPr>
        <p:txBody>
          <a:bodyPr wrap="square" rtlCol="0">
            <a:spAutoFit/>
          </a:bodyPr>
          <a:lstStyle/>
          <a:p>
            <a:r>
              <a:rPr lang="en-US" dirty="0" smtClean="0"/>
              <a:t>Does not encode relationships between original and reduced queries</a:t>
            </a:r>
          </a:p>
          <a:p>
            <a:r>
              <a:rPr lang="en-US" dirty="0" smtClean="0"/>
              <a:t>	Predicts effectiveness independently</a:t>
            </a:r>
          </a:p>
          <a:p>
            <a:endParaRPr lang="en-US" dirty="0" smtClean="0"/>
          </a:p>
          <a:p>
            <a:r>
              <a:rPr lang="en-US" dirty="0" smtClean="0"/>
              <a:t>Is solving a harder problem than necessary </a:t>
            </a:r>
          </a:p>
          <a:p>
            <a:r>
              <a:rPr lang="en-US" dirty="0" smtClean="0"/>
              <a:t>	We care about the induced ordering  </a:t>
            </a:r>
          </a:p>
          <a:p>
            <a:r>
              <a:rPr lang="en-US" dirty="0" smtClean="0"/>
              <a:t>	Not the accurate prediction of absolute effectiveness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30238"/>
            <a:ext cx="8574088" cy="968375"/>
          </a:xfrm>
          <a:noFill/>
        </p:spPr>
        <p:txBody>
          <a:bodyPr vert="horz" lIns="91440" tIns="45720" rIns="91440" bIns="45720" rtlCol="0" anchor="t">
            <a:noAutofit/>
          </a:bodyPr>
          <a:lstStyle/>
          <a:p>
            <a:r>
              <a:rPr lang="en-US" sz="3200" dirty="0" smtClean="0">
                <a:solidFill>
                  <a:schemeClr val="tx1"/>
                </a:solidFill>
              </a:rPr>
              <a:t>Learning Formulations</a:t>
            </a:r>
            <a:endParaRPr lang="en-US" sz="3200" dirty="0">
              <a:solidFill>
                <a:schemeClr val="tx1"/>
              </a:solidFill>
            </a:endParaRPr>
          </a:p>
        </p:txBody>
      </p:sp>
      <p:sp>
        <p:nvSpPr>
          <p:cNvPr id="3" name="Content Placeholder 2"/>
          <p:cNvSpPr>
            <a:spLocks noGrp="1"/>
          </p:cNvSpPr>
          <p:nvPr>
            <p:ph idx="4294967295"/>
          </p:nvPr>
        </p:nvSpPr>
        <p:spPr>
          <a:xfrm>
            <a:off x="-1" y="2133600"/>
            <a:ext cx="8819991" cy="4249738"/>
          </a:xfrm>
        </p:spPr>
        <p:txBody>
          <a:bodyPr>
            <a:normAutofit lnSpcReduction="10000"/>
          </a:bodyPr>
          <a:lstStyle/>
          <a:p>
            <a:r>
              <a:rPr lang="en-US" dirty="0" smtClean="0"/>
              <a:t>Difference				        [Random Forest Regression]</a:t>
            </a:r>
          </a:p>
          <a:p>
            <a:pPr lvl="1"/>
            <a:r>
              <a:rPr lang="en-US" dirty="0" smtClean="0"/>
              <a:t>Predict difference in effectiveness between each reduced query and the original query</a:t>
            </a:r>
          </a:p>
          <a:p>
            <a:pPr lvl="1"/>
            <a:r>
              <a:rPr lang="en-US" dirty="0" smtClean="0"/>
              <a:t>Select the reduced version with the largest positive difference</a:t>
            </a:r>
          </a:p>
          <a:p>
            <a:pPr lvl="1"/>
            <a:r>
              <a:rPr lang="en-US" dirty="0" smtClean="0"/>
              <a:t>If none exist, select the original query</a:t>
            </a:r>
          </a:p>
          <a:p>
            <a:r>
              <a:rPr lang="en-US" dirty="0" smtClean="0"/>
              <a:t>Ranking					   	           [</a:t>
            </a:r>
            <a:r>
              <a:rPr lang="en-US" dirty="0" err="1" smtClean="0"/>
              <a:t>RankSVM</a:t>
            </a:r>
            <a:r>
              <a:rPr lang="en-US" dirty="0" smtClean="0"/>
              <a:t>]</a:t>
            </a:r>
          </a:p>
          <a:p>
            <a:pPr lvl="1"/>
            <a:r>
              <a:rPr lang="en-US" dirty="0" smtClean="0"/>
              <a:t>Rank the reduced queries based on preferences over the original query</a:t>
            </a:r>
          </a:p>
          <a:p>
            <a:pPr lvl="1"/>
            <a:r>
              <a:rPr lang="en-US" dirty="0" smtClean="0"/>
              <a:t>Select the reduced version with the largest positive preference over the original query</a:t>
            </a:r>
          </a:p>
          <a:p>
            <a:pPr lvl="1"/>
            <a:r>
              <a:rPr lang="en-US" dirty="0" smtClean="0"/>
              <a:t>If none exist, select the original query</a:t>
            </a:r>
          </a:p>
          <a:p>
            <a:endParaRPr lang="en-US" dirty="0" smtClean="0"/>
          </a:p>
          <a:p>
            <a:endParaRPr lang="en-US" dirty="0" smtClean="0"/>
          </a:p>
          <a:p>
            <a:pPr lvl="1"/>
            <a:endParaRPr lang="en-US" dirty="0" smtClean="0"/>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30238"/>
            <a:ext cx="8574088" cy="968375"/>
          </a:xfrm>
          <a:noFill/>
        </p:spPr>
        <p:txBody>
          <a:bodyPr vert="horz" lIns="91440" tIns="45720" rIns="91440" bIns="45720" rtlCol="0" anchor="t">
            <a:noAutofit/>
          </a:bodyPr>
          <a:lstStyle/>
          <a:p>
            <a:r>
              <a:rPr lang="en-US" sz="3200" dirty="0" smtClean="0">
                <a:solidFill>
                  <a:schemeClr val="tx1"/>
                </a:solidFill>
              </a:rPr>
              <a:t>Experiments</a:t>
            </a:r>
            <a:endParaRPr lang="en-US" sz="3200" dirty="0">
              <a:solidFill>
                <a:schemeClr val="tx1"/>
              </a:solidFill>
            </a:endParaRPr>
          </a:p>
        </p:txBody>
      </p:sp>
      <p:sp>
        <p:nvSpPr>
          <p:cNvPr id="3" name="Content Placeholder 2"/>
          <p:cNvSpPr>
            <a:spLocks noGrp="1"/>
          </p:cNvSpPr>
          <p:nvPr>
            <p:ph idx="4294967295"/>
          </p:nvPr>
        </p:nvSpPr>
        <p:spPr>
          <a:xfrm>
            <a:off x="0" y="2133600"/>
            <a:ext cx="8574088" cy="3992563"/>
          </a:xfrm>
        </p:spPr>
        <p:txBody>
          <a:bodyPr/>
          <a:lstStyle/>
          <a:p>
            <a:r>
              <a:rPr lang="en-US" dirty="0" smtClean="0"/>
              <a:t>Query </a:t>
            </a:r>
            <a:r>
              <a:rPr lang="en-US" dirty="0" smtClean="0"/>
              <a:t>Replacement                       This talk</a:t>
            </a:r>
          </a:p>
          <a:p>
            <a:pPr lvl="1"/>
            <a:r>
              <a:rPr lang="en-US" dirty="0" smtClean="0"/>
              <a:t>If a reduced version is selected use it in place of the original query</a:t>
            </a:r>
          </a:p>
          <a:p>
            <a:endParaRPr lang="en-US" dirty="0" smtClean="0"/>
          </a:p>
          <a:p>
            <a:r>
              <a:rPr lang="en-US" dirty="0" smtClean="0"/>
              <a:t>Interleaving Results</a:t>
            </a:r>
          </a:p>
          <a:p>
            <a:pPr lvl="1"/>
            <a:r>
              <a:rPr lang="en-US" dirty="0" smtClean="0"/>
              <a:t>If a reduced version is selected, then merge the results of the reduced version and the original query using interleaving</a:t>
            </a:r>
          </a:p>
          <a:p>
            <a:pPr>
              <a:buNone/>
            </a:pPr>
            <a:endParaRPr lang="en-US" dirty="0" smtClean="0"/>
          </a:p>
          <a:p>
            <a:endParaRPr lang="en-US" dirty="0" smtClean="0"/>
          </a:p>
          <a:p>
            <a:pPr>
              <a:buNone/>
            </a:pPr>
            <a:endParaRPr lang="en-US" dirty="0" smtClean="0"/>
          </a:p>
        </p:txBody>
      </p:sp>
      <p:cxnSp>
        <p:nvCxnSpPr>
          <p:cNvPr id="5" name="Straight Arrow Connector 4"/>
          <p:cNvCxnSpPr/>
          <p:nvPr/>
        </p:nvCxnSpPr>
        <p:spPr>
          <a:xfrm rot="10800000">
            <a:off x="3435361" y="2409460"/>
            <a:ext cx="993162"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630238"/>
            <a:ext cx="8574088" cy="968375"/>
          </a:xfrm>
          <a:noFill/>
        </p:spPr>
        <p:txBody>
          <a:bodyPr vert="horz" lIns="91440" tIns="45720" rIns="91440" bIns="45720" rtlCol="0" anchor="t">
            <a:noAutofit/>
          </a:bodyPr>
          <a:lstStyle/>
          <a:p>
            <a:r>
              <a:rPr lang="en-US" sz="3200" dirty="0" smtClean="0">
                <a:solidFill>
                  <a:schemeClr val="tx1"/>
                </a:solidFill>
              </a:rPr>
              <a:t>Experiments</a:t>
            </a:r>
            <a:endParaRPr lang="en-US" sz="3200" dirty="0">
              <a:solidFill>
                <a:schemeClr val="tx1"/>
              </a:solidFill>
            </a:endParaRPr>
          </a:p>
        </p:txBody>
      </p:sp>
      <p:sp>
        <p:nvSpPr>
          <p:cNvPr id="3" name="Content Placeholder 2"/>
          <p:cNvSpPr>
            <a:spLocks noGrp="1"/>
          </p:cNvSpPr>
          <p:nvPr>
            <p:ph idx="4294967295"/>
          </p:nvPr>
        </p:nvSpPr>
        <p:spPr>
          <a:xfrm>
            <a:off x="0" y="2133600"/>
            <a:ext cx="8574088" cy="3992563"/>
          </a:xfrm>
        </p:spPr>
        <p:txBody>
          <a:bodyPr>
            <a:normAutofit fontScale="77500" lnSpcReduction="20000"/>
          </a:bodyPr>
          <a:lstStyle/>
          <a:p>
            <a:r>
              <a:rPr lang="en-US" dirty="0" smtClean="0"/>
              <a:t>Queries -  6450 </a:t>
            </a:r>
            <a:r>
              <a:rPr lang="en-US" b="1" dirty="0" smtClean="0"/>
              <a:t>long  </a:t>
            </a:r>
            <a:r>
              <a:rPr lang="en-US" dirty="0" smtClean="0"/>
              <a:t>queries submitted to</a:t>
            </a:r>
          </a:p>
          <a:p>
            <a:r>
              <a:rPr lang="en-US" dirty="0" smtClean="0"/>
              <a:t>Ranking Algorithm – </a:t>
            </a:r>
            <a:r>
              <a:rPr lang="en-US" dirty="0" err="1" smtClean="0"/>
              <a:t>LambdaRank</a:t>
            </a:r>
            <a:endParaRPr lang="en-US" dirty="0" smtClean="0"/>
          </a:p>
          <a:p>
            <a:pPr lvl="1"/>
            <a:r>
              <a:rPr lang="en-US" dirty="0" smtClean="0"/>
              <a:t>Uses Click-based, BM25F, and document quality features. </a:t>
            </a:r>
          </a:p>
          <a:p>
            <a:r>
              <a:rPr lang="en-US" dirty="0" smtClean="0"/>
              <a:t>Aggregate Features – Top 100 features that are highly correlated with NDCG@5 </a:t>
            </a:r>
          </a:p>
          <a:p>
            <a:r>
              <a:rPr lang="en-US" dirty="0" smtClean="0"/>
              <a:t>Judgments</a:t>
            </a:r>
          </a:p>
          <a:p>
            <a:pPr lvl="1"/>
            <a:r>
              <a:rPr lang="en-US" dirty="0" smtClean="0"/>
              <a:t>Create reduced versions by dropping one term at a time</a:t>
            </a:r>
          </a:p>
          <a:p>
            <a:pPr lvl="1"/>
            <a:r>
              <a:rPr lang="en-US" dirty="0" smtClean="0"/>
              <a:t>Pool results for the original long query and reduced versions</a:t>
            </a:r>
          </a:p>
          <a:p>
            <a:pPr lvl="1"/>
            <a:r>
              <a:rPr lang="en-US" dirty="0" smtClean="0"/>
              <a:t>Judge pooled results with respect to the original long query</a:t>
            </a:r>
          </a:p>
          <a:p>
            <a:r>
              <a:rPr lang="en-US" dirty="0" smtClean="0"/>
              <a:t>Evaluation</a:t>
            </a:r>
          </a:p>
          <a:p>
            <a:pPr lvl="1"/>
            <a:r>
              <a:rPr lang="en-US" dirty="0" smtClean="0"/>
              <a:t>NDCG@5</a:t>
            </a:r>
          </a:p>
          <a:p>
            <a:pPr lvl="1"/>
            <a:r>
              <a:rPr lang="en-US" dirty="0" smtClean="0"/>
              <a:t>5-Fold Cross validation</a:t>
            </a:r>
          </a:p>
          <a:p>
            <a:endParaRPr lang="en-US" dirty="0" smtClean="0"/>
          </a:p>
          <a:p>
            <a:endParaRPr lang="en-US" dirty="0" smtClean="0"/>
          </a:p>
          <a:p>
            <a:pPr>
              <a:buNone/>
            </a:pPr>
            <a:endParaRPr lang="en-US" dirty="0" smtClean="0"/>
          </a:p>
        </p:txBody>
      </p:sp>
      <p:pic>
        <p:nvPicPr>
          <p:cNvPr id="4" name="Picture 3"/>
          <p:cNvPicPr>
            <a:picLocks noChangeAspect="1"/>
          </p:cNvPicPr>
          <p:nvPr/>
        </p:nvPicPr>
        <p:blipFill>
          <a:blip r:embed="rId3"/>
          <a:stretch>
            <a:fillRect/>
          </a:stretch>
        </p:blipFill>
        <p:spPr>
          <a:xfrm>
            <a:off x="4716968" y="1900434"/>
            <a:ext cx="1122090" cy="82495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8336" y="630238"/>
            <a:ext cx="8574088" cy="968375"/>
          </a:xfrm>
          <a:noFill/>
        </p:spPr>
        <p:txBody>
          <a:bodyPr vert="horz" lIns="91440" tIns="45720" rIns="91440" bIns="45720" rtlCol="0" anchor="t">
            <a:noAutofit/>
          </a:bodyPr>
          <a:lstStyle/>
          <a:p>
            <a:r>
              <a:rPr lang="en-US" sz="3200" dirty="0" smtClean="0">
                <a:solidFill>
                  <a:schemeClr val="tx1"/>
                </a:solidFill>
              </a:rPr>
              <a:t>Query Replacement Results</a:t>
            </a:r>
            <a:endParaRPr lang="en-US" sz="3200" dirty="0">
              <a:solidFill>
                <a:schemeClr val="tx1"/>
              </a:solidFill>
            </a:endParaRPr>
          </a:p>
        </p:txBody>
      </p:sp>
      <p:graphicFrame>
        <p:nvGraphicFramePr>
          <p:cNvPr id="5" name="Content Placeholder 4"/>
          <p:cNvGraphicFramePr>
            <a:graphicFrameLocks noGrp="1"/>
          </p:cNvGraphicFramePr>
          <p:nvPr>
            <p:ph idx="4294967295"/>
          </p:nvPr>
        </p:nvGraphicFramePr>
        <p:xfrm>
          <a:off x="1606692" y="1825928"/>
          <a:ext cx="6276392" cy="1630679"/>
        </p:xfrm>
        <a:graphic>
          <a:graphicData uri="http://schemas.openxmlformats.org/drawingml/2006/table">
            <a:tbl>
              <a:tblPr firstRow="1" bandRow="1">
                <a:tableStyleId>{3B4B98B0-60AC-42C2-AFA5-B58CD77FA1E5}</a:tableStyleId>
              </a:tblPr>
              <a:tblGrid>
                <a:gridCol w="1689797"/>
                <a:gridCol w="1528865"/>
                <a:gridCol w="1528865"/>
                <a:gridCol w="1528865"/>
              </a:tblGrid>
              <a:tr h="370840">
                <a:tc>
                  <a:txBody>
                    <a:bodyPr/>
                    <a:lstStyle/>
                    <a:p>
                      <a:r>
                        <a:rPr lang="en-US" sz="1400" dirty="0" smtClean="0"/>
                        <a:t>Formulation</a:t>
                      </a:r>
                      <a:endParaRPr lang="en-US" sz="1400" b="1" dirty="0"/>
                    </a:p>
                  </a:txBody>
                  <a:tcPr/>
                </a:tc>
                <a:tc>
                  <a:txBody>
                    <a:bodyPr/>
                    <a:lstStyle/>
                    <a:p>
                      <a:r>
                        <a:rPr lang="en-US" sz="1400" dirty="0" smtClean="0"/>
                        <a:t>Average</a:t>
                      </a:r>
                      <a:r>
                        <a:rPr lang="en-US" sz="1400" baseline="0" dirty="0" smtClean="0"/>
                        <a:t> Replacement Gain</a:t>
                      </a:r>
                      <a:endParaRPr lang="en-US" sz="1400" b="1" dirty="0"/>
                    </a:p>
                  </a:txBody>
                  <a:tcPr/>
                </a:tc>
                <a:tc>
                  <a:txBody>
                    <a:bodyPr/>
                    <a:lstStyle/>
                    <a:p>
                      <a:r>
                        <a:rPr lang="en-US" sz="1400" dirty="0" smtClean="0">
                          <a:solidFill>
                            <a:srgbClr val="A6A6A6"/>
                          </a:solidFill>
                        </a:rPr>
                        <a:t>Avg.</a:t>
                      </a:r>
                      <a:r>
                        <a:rPr lang="en-US" sz="1400" baseline="0" dirty="0" smtClean="0">
                          <a:solidFill>
                            <a:srgbClr val="A6A6A6"/>
                          </a:solidFill>
                        </a:rPr>
                        <a:t> Gain on subset</a:t>
                      </a:r>
                      <a:endParaRPr lang="en-US" sz="1400" b="1" dirty="0">
                        <a:solidFill>
                          <a:srgbClr val="A6A6A6"/>
                        </a:solidFill>
                      </a:endParaRPr>
                    </a:p>
                  </a:txBody>
                  <a:tcPr/>
                </a:tc>
                <a:tc>
                  <a:txBody>
                    <a:bodyPr/>
                    <a:lstStyle/>
                    <a:p>
                      <a:r>
                        <a:rPr lang="en-US" sz="1400" dirty="0" smtClean="0">
                          <a:solidFill>
                            <a:srgbClr val="A6A6A6"/>
                          </a:solidFill>
                        </a:rPr>
                        <a:t>Affected Queries</a:t>
                      </a:r>
                      <a:endParaRPr lang="en-US" sz="1400" b="1" dirty="0">
                        <a:solidFill>
                          <a:srgbClr val="A6A6A6"/>
                        </a:solidFill>
                      </a:endParaRPr>
                    </a:p>
                  </a:txBody>
                  <a:tcPr/>
                </a:tc>
              </a:tr>
              <a:tr h="370840">
                <a:tc>
                  <a:txBody>
                    <a:bodyPr/>
                    <a:lstStyle/>
                    <a:p>
                      <a:r>
                        <a:rPr lang="en-US" sz="1400" dirty="0" smtClean="0"/>
                        <a:t>Independent</a:t>
                      </a:r>
                      <a:endParaRPr lang="en-US" sz="1400" dirty="0"/>
                    </a:p>
                  </a:txBody>
                  <a:tcPr>
                    <a:noFill/>
                  </a:tcPr>
                </a:tc>
                <a:tc>
                  <a:txBody>
                    <a:bodyPr/>
                    <a:lstStyle/>
                    <a:p>
                      <a:r>
                        <a:rPr lang="en-US" sz="1400" dirty="0" smtClean="0"/>
                        <a:t>-3.01</a:t>
                      </a:r>
                      <a:endParaRPr lang="en-US" sz="1400" b="1" dirty="0">
                        <a:solidFill>
                          <a:schemeClr val="accent2"/>
                        </a:solidFill>
                      </a:endParaRPr>
                    </a:p>
                  </a:txBody>
                  <a:tcPr>
                    <a:noFill/>
                  </a:tcPr>
                </a:tc>
                <a:tc>
                  <a:txBody>
                    <a:bodyPr/>
                    <a:lstStyle/>
                    <a:p>
                      <a:r>
                        <a:rPr lang="en-US" sz="1400" dirty="0" smtClean="0">
                          <a:solidFill>
                            <a:srgbClr val="A6A6A6"/>
                          </a:solidFill>
                        </a:rPr>
                        <a:t>-4.26 </a:t>
                      </a:r>
                      <a:endParaRPr lang="en-US" sz="1400" dirty="0">
                        <a:solidFill>
                          <a:srgbClr val="A6A6A6"/>
                        </a:solidFill>
                      </a:endParaRPr>
                    </a:p>
                  </a:txBody>
                  <a:tcPr>
                    <a:noFill/>
                  </a:tcPr>
                </a:tc>
                <a:tc>
                  <a:txBody>
                    <a:bodyPr/>
                    <a:lstStyle/>
                    <a:p>
                      <a:r>
                        <a:rPr lang="en-US" sz="1400" dirty="0" smtClean="0">
                          <a:solidFill>
                            <a:srgbClr val="A6A6A6"/>
                          </a:solidFill>
                        </a:rPr>
                        <a:t>4567</a:t>
                      </a:r>
                      <a:r>
                        <a:rPr lang="en-US" sz="1400" baseline="0" dirty="0" smtClean="0">
                          <a:solidFill>
                            <a:srgbClr val="A6A6A6"/>
                          </a:solidFill>
                        </a:rPr>
                        <a:t> (70%)</a:t>
                      </a:r>
                      <a:endParaRPr lang="en-US" sz="1400" dirty="0">
                        <a:solidFill>
                          <a:srgbClr val="A6A6A6"/>
                        </a:solidFill>
                      </a:endParaRPr>
                    </a:p>
                  </a:txBody>
                  <a:tcPr>
                    <a:noFill/>
                  </a:tcPr>
                </a:tc>
              </a:tr>
              <a:tr h="370840">
                <a:tc>
                  <a:txBody>
                    <a:bodyPr/>
                    <a:lstStyle/>
                    <a:p>
                      <a:r>
                        <a:rPr lang="en-US" sz="1400" dirty="0" smtClean="0"/>
                        <a:t>Difference</a:t>
                      </a:r>
                      <a:endParaRPr lang="en-US" sz="1400" dirty="0"/>
                    </a:p>
                  </a:txBody>
                  <a:tcPr/>
                </a:tc>
                <a:tc>
                  <a:txBody>
                    <a:bodyPr/>
                    <a:lstStyle/>
                    <a:p>
                      <a:r>
                        <a:rPr lang="en-US" sz="1400" dirty="0" smtClean="0"/>
                        <a:t>0.44</a:t>
                      </a:r>
                      <a:endParaRPr lang="en-US" sz="1400" b="1" dirty="0"/>
                    </a:p>
                  </a:txBody>
                  <a:tcPr/>
                </a:tc>
                <a:tc>
                  <a:txBody>
                    <a:bodyPr/>
                    <a:lstStyle/>
                    <a:p>
                      <a:r>
                        <a:rPr lang="en-US" sz="1400" dirty="0" smtClean="0">
                          <a:solidFill>
                            <a:srgbClr val="A6A6A6"/>
                          </a:solidFill>
                        </a:rPr>
                        <a:t>1.61   </a:t>
                      </a:r>
                      <a:endParaRPr lang="en-US" sz="1400" dirty="0">
                        <a:solidFill>
                          <a:srgbClr val="A6A6A6"/>
                        </a:solidFill>
                      </a:endParaRPr>
                    </a:p>
                  </a:txBody>
                  <a:tcPr/>
                </a:tc>
                <a:tc>
                  <a:txBody>
                    <a:bodyPr/>
                    <a:lstStyle/>
                    <a:p>
                      <a:r>
                        <a:rPr lang="en-US" sz="1400" dirty="0" smtClean="0">
                          <a:solidFill>
                            <a:srgbClr val="A6A6A6"/>
                          </a:solidFill>
                        </a:rPr>
                        <a:t>1761</a:t>
                      </a:r>
                      <a:r>
                        <a:rPr lang="en-US" sz="1400" baseline="0" dirty="0" smtClean="0">
                          <a:solidFill>
                            <a:srgbClr val="A6A6A6"/>
                          </a:solidFill>
                        </a:rPr>
                        <a:t> (27</a:t>
                      </a:r>
                      <a:r>
                        <a:rPr lang="en-US" sz="1400" dirty="0" smtClean="0">
                          <a:solidFill>
                            <a:srgbClr val="A6A6A6"/>
                          </a:solidFill>
                        </a:rPr>
                        <a:t>%)</a:t>
                      </a:r>
                      <a:endParaRPr lang="en-US" sz="1400" dirty="0">
                        <a:solidFill>
                          <a:srgbClr val="A6A6A6"/>
                        </a:solidFill>
                      </a:endParaRPr>
                    </a:p>
                  </a:txBody>
                  <a:tcPr/>
                </a:tc>
              </a:tr>
              <a:tr h="370840">
                <a:tc>
                  <a:txBody>
                    <a:bodyPr/>
                    <a:lstStyle/>
                    <a:p>
                      <a:r>
                        <a:rPr lang="en-US" sz="1400" dirty="0" smtClean="0"/>
                        <a:t>Ranking</a:t>
                      </a:r>
                      <a:endParaRPr lang="en-US" sz="14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0.31</a:t>
                      </a:r>
                      <a:endParaRPr lang="en-US" sz="1400" b="1" dirty="0" smtClean="0"/>
                    </a:p>
                  </a:txBody>
                  <a:tcPr>
                    <a:noFill/>
                  </a:tcPr>
                </a:tc>
                <a:tc>
                  <a:txBody>
                    <a:bodyPr/>
                    <a:lstStyle/>
                    <a:p>
                      <a:r>
                        <a:rPr lang="en-US" sz="1400" dirty="0" smtClean="0">
                          <a:solidFill>
                            <a:srgbClr val="A6A6A6"/>
                          </a:solidFill>
                        </a:rPr>
                        <a:t>4.64  </a:t>
                      </a:r>
                    </a:p>
                  </a:txBody>
                  <a:tcPr>
                    <a:noFill/>
                  </a:tcPr>
                </a:tc>
                <a:tc>
                  <a:txBody>
                    <a:bodyPr/>
                    <a:lstStyle/>
                    <a:p>
                      <a:r>
                        <a:rPr lang="en-US" sz="1400" dirty="0" smtClean="0">
                          <a:solidFill>
                            <a:srgbClr val="A6A6A6"/>
                          </a:solidFill>
                        </a:rPr>
                        <a:t>612</a:t>
                      </a:r>
                      <a:r>
                        <a:rPr lang="en-US" sz="1400" baseline="0" dirty="0" smtClean="0">
                          <a:solidFill>
                            <a:srgbClr val="A6A6A6"/>
                          </a:solidFill>
                        </a:rPr>
                        <a:t>    (9</a:t>
                      </a:r>
                      <a:r>
                        <a:rPr lang="en-US" sz="1400" dirty="0" smtClean="0">
                          <a:solidFill>
                            <a:srgbClr val="A6A6A6"/>
                          </a:solidFill>
                        </a:rPr>
                        <a:t>%)</a:t>
                      </a:r>
                    </a:p>
                  </a:txBody>
                  <a:tcPr>
                    <a:noFill/>
                  </a:tcPr>
                </a:tc>
              </a:tr>
            </a:tbl>
          </a:graphicData>
        </a:graphic>
      </p:graphicFrame>
      <p:sp>
        <p:nvSpPr>
          <p:cNvPr id="7" name="TextBox 6"/>
          <p:cNvSpPr txBox="1"/>
          <p:nvPr/>
        </p:nvSpPr>
        <p:spPr>
          <a:xfrm>
            <a:off x="1606692" y="1336291"/>
            <a:ext cx="3578125" cy="369332"/>
          </a:xfrm>
          <a:prstGeom prst="rect">
            <a:avLst/>
          </a:prstGeom>
          <a:noFill/>
        </p:spPr>
        <p:txBody>
          <a:bodyPr wrap="square" rtlCol="0">
            <a:spAutoFit/>
          </a:bodyPr>
          <a:lstStyle/>
          <a:p>
            <a:r>
              <a:rPr lang="en-US" dirty="0" smtClean="0"/>
              <a:t>Original NDCG@5: 38.19</a:t>
            </a:r>
            <a:endParaRPr lang="en-US" dirty="0"/>
          </a:p>
        </p:txBody>
      </p:sp>
      <p:sp>
        <p:nvSpPr>
          <p:cNvPr id="8" name="TextBox 7"/>
          <p:cNvSpPr txBox="1"/>
          <p:nvPr/>
        </p:nvSpPr>
        <p:spPr>
          <a:xfrm>
            <a:off x="1562898" y="3889307"/>
            <a:ext cx="6276392" cy="3139321"/>
          </a:xfrm>
          <a:prstGeom prst="rect">
            <a:avLst/>
          </a:prstGeom>
          <a:noFill/>
        </p:spPr>
        <p:txBody>
          <a:bodyPr wrap="square" rtlCol="0">
            <a:spAutoFit/>
          </a:bodyPr>
          <a:lstStyle/>
          <a:p>
            <a:pPr marL="342900" indent="-342900">
              <a:buAutoNum type="arabicPeriod"/>
            </a:pPr>
            <a:r>
              <a:rPr lang="en-US" dirty="0" smtClean="0"/>
              <a:t>Independent is substantially worse</a:t>
            </a:r>
          </a:p>
          <a:p>
            <a:pPr marL="1257300" lvl="2" indent="-342900"/>
            <a:r>
              <a:rPr lang="en-US" dirty="0" smtClean="0">
                <a:solidFill>
                  <a:srgbClr val="7F7F7F"/>
                </a:solidFill>
              </a:rPr>
              <a:t>No relationship between original and reduced versions</a:t>
            </a:r>
          </a:p>
          <a:p>
            <a:pPr marL="1257300" lvl="2" indent="-342900"/>
            <a:r>
              <a:rPr lang="en-US" dirty="0" smtClean="0">
                <a:solidFill>
                  <a:srgbClr val="7F7F7F"/>
                </a:solidFill>
              </a:rPr>
              <a:t>Regression on absolute NDCG@5 appears to be harder</a:t>
            </a:r>
          </a:p>
          <a:p>
            <a:pPr marL="1257300" lvl="2" indent="-342900"/>
            <a:endParaRPr lang="en-US" dirty="0" smtClean="0">
              <a:solidFill>
                <a:srgbClr val="7F7F7F"/>
              </a:solidFill>
            </a:endParaRPr>
          </a:p>
          <a:p>
            <a:pPr marL="342900" indent="-342900">
              <a:buAutoNum type="arabicPeriod"/>
            </a:pPr>
            <a:r>
              <a:rPr lang="en-US" dirty="0" smtClean="0">
                <a:solidFill>
                  <a:srgbClr val="A6A6A6"/>
                </a:solidFill>
              </a:rPr>
              <a:t>Difference and Ranking provide small but significant gains</a:t>
            </a:r>
          </a:p>
          <a:p>
            <a:pPr marL="1257300" lvl="2" indent="-342900"/>
            <a:r>
              <a:rPr lang="en-US" dirty="0" smtClean="0">
                <a:solidFill>
                  <a:srgbClr val="A6A6A6"/>
                </a:solidFill>
              </a:rPr>
              <a:t>Gain on subset of queries for which reduced version</a:t>
            </a:r>
          </a:p>
          <a:p>
            <a:pPr marL="1257300" lvl="2" indent="-342900"/>
            <a:r>
              <a:rPr lang="en-US" dirty="0" smtClean="0">
                <a:solidFill>
                  <a:srgbClr val="A6A6A6"/>
                </a:solidFill>
              </a:rPr>
              <a:t>is chosen is much higher</a:t>
            </a:r>
          </a:p>
          <a:p>
            <a:pPr marL="1257300" lvl="2" indent="-342900"/>
            <a:endParaRPr lang="en-US" dirty="0" smtClean="0">
              <a:solidFill>
                <a:srgbClr val="A6A6A6"/>
              </a:solidFill>
            </a:endParaRPr>
          </a:p>
          <a:p>
            <a:pPr marL="342900" indent="-342900">
              <a:buAutoNum type="arabicPeriod"/>
            </a:pPr>
            <a:r>
              <a:rPr lang="en-US" dirty="0" smtClean="0">
                <a:solidFill>
                  <a:srgbClr val="A6A6A6"/>
                </a:solidFill>
              </a:rPr>
              <a:t>Independent chooses reduced versions for a large number</a:t>
            </a:r>
          </a:p>
          <a:p>
            <a:pPr marL="1257300" lvl="2" indent="-342900"/>
            <a:r>
              <a:rPr lang="en-US" dirty="0" smtClean="0">
                <a:solidFill>
                  <a:srgbClr val="A6A6A6"/>
                </a:solidFill>
              </a:rPr>
              <a:t>Difference and Ranking are more conservative</a:t>
            </a:r>
          </a:p>
          <a:p>
            <a:pPr marL="1257300" lvl="2" indent="-342900"/>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78336" y="630238"/>
            <a:ext cx="8574088" cy="968375"/>
          </a:xfrm>
          <a:noFill/>
        </p:spPr>
        <p:txBody>
          <a:bodyPr vert="horz" lIns="91440" tIns="45720" rIns="91440" bIns="45720" rtlCol="0" anchor="t">
            <a:noAutofit/>
          </a:bodyPr>
          <a:lstStyle/>
          <a:p>
            <a:r>
              <a:rPr lang="en-US" sz="3200" dirty="0" smtClean="0">
                <a:solidFill>
                  <a:schemeClr val="tx1"/>
                </a:solidFill>
              </a:rPr>
              <a:t>Query Replacement Results</a:t>
            </a:r>
            <a:endParaRPr lang="en-US" sz="3200" dirty="0">
              <a:solidFill>
                <a:schemeClr val="tx1"/>
              </a:solidFill>
            </a:endParaRPr>
          </a:p>
        </p:txBody>
      </p:sp>
      <p:graphicFrame>
        <p:nvGraphicFramePr>
          <p:cNvPr id="5" name="Content Placeholder 4"/>
          <p:cNvGraphicFramePr>
            <a:graphicFrameLocks noGrp="1"/>
          </p:cNvGraphicFramePr>
          <p:nvPr>
            <p:ph idx="4294967295"/>
          </p:nvPr>
        </p:nvGraphicFramePr>
        <p:xfrm>
          <a:off x="1606692" y="1825928"/>
          <a:ext cx="6276392" cy="1630679"/>
        </p:xfrm>
        <a:graphic>
          <a:graphicData uri="http://schemas.openxmlformats.org/drawingml/2006/table">
            <a:tbl>
              <a:tblPr firstRow="1" bandRow="1">
                <a:tableStyleId>{3B4B98B0-60AC-42C2-AFA5-B58CD77FA1E5}</a:tableStyleId>
              </a:tblPr>
              <a:tblGrid>
                <a:gridCol w="1689797"/>
                <a:gridCol w="1528865"/>
                <a:gridCol w="1528865"/>
                <a:gridCol w="1528865"/>
              </a:tblGrid>
              <a:tr h="370840">
                <a:tc>
                  <a:txBody>
                    <a:bodyPr/>
                    <a:lstStyle/>
                    <a:p>
                      <a:r>
                        <a:rPr lang="en-US" sz="1400" dirty="0" smtClean="0"/>
                        <a:t>Formulation</a:t>
                      </a:r>
                      <a:endParaRPr lang="en-US" sz="1400" b="1" dirty="0"/>
                    </a:p>
                  </a:txBody>
                  <a:tcPr/>
                </a:tc>
                <a:tc>
                  <a:txBody>
                    <a:bodyPr/>
                    <a:lstStyle/>
                    <a:p>
                      <a:r>
                        <a:rPr lang="en-US" sz="1400" dirty="0" smtClean="0"/>
                        <a:t>Average</a:t>
                      </a:r>
                      <a:r>
                        <a:rPr lang="en-US" sz="1400" baseline="0" dirty="0" smtClean="0"/>
                        <a:t> Replacement Gain</a:t>
                      </a:r>
                      <a:endParaRPr lang="en-US" sz="1400" b="1" dirty="0"/>
                    </a:p>
                  </a:txBody>
                  <a:tcPr/>
                </a:tc>
                <a:tc>
                  <a:txBody>
                    <a:bodyPr/>
                    <a:lstStyle/>
                    <a:p>
                      <a:r>
                        <a:rPr lang="en-US" sz="1400" dirty="0" smtClean="0"/>
                        <a:t>Avg.</a:t>
                      </a:r>
                      <a:r>
                        <a:rPr lang="en-US" sz="1400" baseline="0" dirty="0" smtClean="0"/>
                        <a:t> Gain on subset</a:t>
                      </a:r>
                      <a:endParaRPr lang="en-US" sz="1400" b="1" dirty="0"/>
                    </a:p>
                  </a:txBody>
                  <a:tcPr/>
                </a:tc>
                <a:tc>
                  <a:txBody>
                    <a:bodyPr/>
                    <a:lstStyle/>
                    <a:p>
                      <a:r>
                        <a:rPr lang="en-US" sz="1400" dirty="0" smtClean="0"/>
                        <a:t>Affected Queries</a:t>
                      </a:r>
                      <a:endParaRPr lang="en-US" sz="1400" b="1" dirty="0"/>
                    </a:p>
                  </a:txBody>
                  <a:tcPr/>
                </a:tc>
              </a:tr>
              <a:tr h="370840">
                <a:tc>
                  <a:txBody>
                    <a:bodyPr/>
                    <a:lstStyle/>
                    <a:p>
                      <a:r>
                        <a:rPr lang="en-US" sz="1400" dirty="0" smtClean="0"/>
                        <a:t>Independent</a:t>
                      </a:r>
                      <a:endParaRPr lang="en-US" sz="1400" dirty="0"/>
                    </a:p>
                  </a:txBody>
                  <a:tcPr>
                    <a:noFill/>
                  </a:tcPr>
                </a:tc>
                <a:tc>
                  <a:txBody>
                    <a:bodyPr/>
                    <a:lstStyle/>
                    <a:p>
                      <a:r>
                        <a:rPr lang="en-US" sz="1400" dirty="0" smtClean="0"/>
                        <a:t>-3.01</a:t>
                      </a:r>
                      <a:endParaRPr lang="en-US" sz="1400" b="1" dirty="0">
                        <a:solidFill>
                          <a:schemeClr val="accent2"/>
                        </a:solidFill>
                      </a:endParaRPr>
                    </a:p>
                  </a:txBody>
                  <a:tcPr>
                    <a:noFill/>
                  </a:tcPr>
                </a:tc>
                <a:tc>
                  <a:txBody>
                    <a:bodyPr/>
                    <a:lstStyle/>
                    <a:p>
                      <a:r>
                        <a:rPr lang="en-US" sz="1400" dirty="0" smtClean="0"/>
                        <a:t>-4.26 </a:t>
                      </a:r>
                      <a:endParaRPr lang="en-US" sz="1400" dirty="0"/>
                    </a:p>
                  </a:txBody>
                  <a:tcPr>
                    <a:noFill/>
                  </a:tcPr>
                </a:tc>
                <a:tc>
                  <a:txBody>
                    <a:bodyPr/>
                    <a:lstStyle/>
                    <a:p>
                      <a:r>
                        <a:rPr lang="en-US" sz="1400" dirty="0" smtClean="0"/>
                        <a:t>4567</a:t>
                      </a:r>
                      <a:r>
                        <a:rPr lang="en-US" sz="1400" baseline="0" dirty="0" smtClean="0"/>
                        <a:t> (70%)</a:t>
                      </a:r>
                      <a:endParaRPr lang="en-US" sz="1400" dirty="0"/>
                    </a:p>
                  </a:txBody>
                  <a:tcPr>
                    <a:noFill/>
                  </a:tcPr>
                </a:tc>
              </a:tr>
              <a:tr h="370840">
                <a:tc>
                  <a:txBody>
                    <a:bodyPr/>
                    <a:lstStyle/>
                    <a:p>
                      <a:r>
                        <a:rPr lang="en-US" sz="1400" dirty="0" smtClean="0"/>
                        <a:t>Difference</a:t>
                      </a:r>
                      <a:endParaRPr lang="en-US" sz="1400" dirty="0"/>
                    </a:p>
                  </a:txBody>
                  <a:tcPr/>
                </a:tc>
                <a:tc>
                  <a:txBody>
                    <a:bodyPr/>
                    <a:lstStyle/>
                    <a:p>
                      <a:r>
                        <a:rPr lang="en-US" sz="1400" dirty="0" smtClean="0"/>
                        <a:t>0.44</a:t>
                      </a:r>
                      <a:endParaRPr lang="en-US" sz="1400" b="1" dirty="0"/>
                    </a:p>
                  </a:txBody>
                  <a:tcPr/>
                </a:tc>
                <a:tc>
                  <a:txBody>
                    <a:bodyPr/>
                    <a:lstStyle/>
                    <a:p>
                      <a:r>
                        <a:rPr lang="en-US" sz="1400" dirty="0" smtClean="0"/>
                        <a:t>1.61   </a:t>
                      </a:r>
                      <a:endParaRPr lang="en-US" sz="1400" dirty="0"/>
                    </a:p>
                  </a:txBody>
                  <a:tcPr/>
                </a:tc>
                <a:tc>
                  <a:txBody>
                    <a:bodyPr/>
                    <a:lstStyle/>
                    <a:p>
                      <a:r>
                        <a:rPr lang="en-US" sz="1400" dirty="0" smtClean="0"/>
                        <a:t>1761</a:t>
                      </a:r>
                      <a:r>
                        <a:rPr lang="en-US" sz="1400" baseline="0" dirty="0" smtClean="0"/>
                        <a:t> (27</a:t>
                      </a:r>
                      <a:r>
                        <a:rPr lang="en-US" sz="1400" dirty="0" smtClean="0"/>
                        <a:t>%)</a:t>
                      </a:r>
                      <a:endParaRPr lang="en-US" sz="1400" dirty="0"/>
                    </a:p>
                  </a:txBody>
                  <a:tcPr/>
                </a:tc>
              </a:tr>
              <a:tr h="370840">
                <a:tc>
                  <a:txBody>
                    <a:bodyPr/>
                    <a:lstStyle/>
                    <a:p>
                      <a:r>
                        <a:rPr lang="en-US" sz="1400" dirty="0" smtClean="0"/>
                        <a:t>Ranking</a:t>
                      </a:r>
                      <a:endParaRPr lang="en-US" sz="14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0.31</a:t>
                      </a:r>
                      <a:endParaRPr lang="en-US" sz="1400" b="1" dirty="0" smtClean="0"/>
                    </a:p>
                  </a:txBody>
                  <a:tcPr>
                    <a:noFill/>
                  </a:tcPr>
                </a:tc>
                <a:tc>
                  <a:txBody>
                    <a:bodyPr/>
                    <a:lstStyle/>
                    <a:p>
                      <a:r>
                        <a:rPr lang="en-US" sz="1400" dirty="0" smtClean="0"/>
                        <a:t>4.64  </a:t>
                      </a:r>
                    </a:p>
                  </a:txBody>
                  <a:tcPr>
                    <a:noFill/>
                  </a:tcPr>
                </a:tc>
                <a:tc>
                  <a:txBody>
                    <a:bodyPr/>
                    <a:lstStyle/>
                    <a:p>
                      <a:r>
                        <a:rPr lang="en-US" sz="1400" dirty="0" smtClean="0"/>
                        <a:t>612</a:t>
                      </a:r>
                      <a:r>
                        <a:rPr lang="en-US" sz="1400" baseline="0" dirty="0" smtClean="0"/>
                        <a:t>    (9</a:t>
                      </a:r>
                      <a:r>
                        <a:rPr lang="en-US" sz="1400" dirty="0" smtClean="0"/>
                        <a:t>%)</a:t>
                      </a:r>
                    </a:p>
                  </a:txBody>
                  <a:tcPr>
                    <a:noFill/>
                  </a:tcPr>
                </a:tc>
              </a:tr>
            </a:tbl>
          </a:graphicData>
        </a:graphic>
      </p:graphicFrame>
      <p:sp>
        <p:nvSpPr>
          <p:cNvPr id="7" name="TextBox 6"/>
          <p:cNvSpPr txBox="1"/>
          <p:nvPr/>
        </p:nvSpPr>
        <p:spPr>
          <a:xfrm>
            <a:off x="1606692" y="1336291"/>
            <a:ext cx="3578125" cy="369332"/>
          </a:xfrm>
          <a:prstGeom prst="rect">
            <a:avLst/>
          </a:prstGeom>
          <a:noFill/>
        </p:spPr>
        <p:txBody>
          <a:bodyPr wrap="square" rtlCol="0">
            <a:spAutoFit/>
          </a:bodyPr>
          <a:lstStyle/>
          <a:p>
            <a:r>
              <a:rPr lang="en-US" dirty="0" smtClean="0"/>
              <a:t>Original NDCG@5: 38.19</a:t>
            </a:r>
            <a:endParaRPr lang="en-US" dirty="0"/>
          </a:p>
        </p:txBody>
      </p:sp>
      <p:sp>
        <p:nvSpPr>
          <p:cNvPr id="8" name="TextBox 7"/>
          <p:cNvSpPr txBox="1"/>
          <p:nvPr/>
        </p:nvSpPr>
        <p:spPr>
          <a:xfrm>
            <a:off x="1562898" y="3889307"/>
            <a:ext cx="6276392" cy="3139321"/>
          </a:xfrm>
          <a:prstGeom prst="rect">
            <a:avLst/>
          </a:prstGeom>
          <a:noFill/>
        </p:spPr>
        <p:txBody>
          <a:bodyPr wrap="square" rtlCol="0">
            <a:spAutoFit/>
          </a:bodyPr>
          <a:lstStyle/>
          <a:p>
            <a:pPr marL="342900" indent="-342900">
              <a:buAutoNum type="arabicPeriod"/>
            </a:pPr>
            <a:r>
              <a:rPr lang="en-US" dirty="0" smtClean="0"/>
              <a:t>Independent is substantially worse</a:t>
            </a:r>
          </a:p>
          <a:p>
            <a:pPr marL="1257300" lvl="2" indent="-342900"/>
            <a:r>
              <a:rPr lang="en-US" dirty="0" smtClean="0">
                <a:solidFill>
                  <a:srgbClr val="7F7F7F"/>
                </a:solidFill>
              </a:rPr>
              <a:t>No relationship between original and reduced versions</a:t>
            </a:r>
          </a:p>
          <a:p>
            <a:pPr marL="1257300" lvl="2" indent="-342900"/>
            <a:r>
              <a:rPr lang="en-US" dirty="0" smtClean="0">
                <a:solidFill>
                  <a:srgbClr val="7F7F7F"/>
                </a:solidFill>
              </a:rPr>
              <a:t>Regression on absolute NDCG@5 appears to be harder</a:t>
            </a:r>
          </a:p>
          <a:p>
            <a:pPr marL="1257300" lvl="2" indent="-342900"/>
            <a:endParaRPr lang="en-US" dirty="0" smtClean="0">
              <a:solidFill>
                <a:srgbClr val="7F7F7F"/>
              </a:solidFill>
            </a:endParaRPr>
          </a:p>
          <a:p>
            <a:pPr marL="342900" indent="-342900">
              <a:buAutoNum type="arabicPeriod"/>
            </a:pPr>
            <a:r>
              <a:rPr lang="en-US" dirty="0" smtClean="0"/>
              <a:t>Difference and Ranking provide small but significant gains</a:t>
            </a:r>
          </a:p>
          <a:p>
            <a:pPr marL="1257300" lvl="2" indent="-342900"/>
            <a:r>
              <a:rPr lang="en-US" dirty="0" smtClean="0">
                <a:solidFill>
                  <a:srgbClr val="7F7F7F"/>
                </a:solidFill>
              </a:rPr>
              <a:t>Gain on subset of queries for which reduced version</a:t>
            </a:r>
          </a:p>
          <a:p>
            <a:pPr marL="1257300" lvl="2" indent="-342900"/>
            <a:r>
              <a:rPr lang="en-US" dirty="0" smtClean="0">
                <a:solidFill>
                  <a:srgbClr val="7F7F7F"/>
                </a:solidFill>
              </a:rPr>
              <a:t>is chosen is much higher</a:t>
            </a:r>
          </a:p>
          <a:p>
            <a:pPr marL="1257300" lvl="2" indent="-342900"/>
            <a:endParaRPr lang="en-US" dirty="0" smtClean="0">
              <a:solidFill>
                <a:srgbClr val="7F7F7F"/>
              </a:solidFill>
            </a:endParaRPr>
          </a:p>
          <a:p>
            <a:pPr marL="342900" indent="-342900">
              <a:buAutoNum type="arabicPeriod"/>
            </a:pPr>
            <a:r>
              <a:rPr lang="en-US" dirty="0" smtClean="0"/>
              <a:t>Independent chooses reduced versions for a large number</a:t>
            </a:r>
          </a:p>
          <a:p>
            <a:pPr marL="1257300" lvl="2" indent="-342900"/>
            <a:r>
              <a:rPr lang="en-US" dirty="0" smtClean="0">
                <a:solidFill>
                  <a:srgbClr val="7F7F7F"/>
                </a:solidFill>
              </a:rPr>
              <a:t>Difference and Ranking are more conservative</a:t>
            </a:r>
          </a:p>
          <a:p>
            <a:pPr marL="1257300" lvl="2" indent="-342900"/>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5732" y="612843"/>
            <a:ext cx="8574088" cy="968375"/>
          </a:xfrm>
          <a:noFill/>
        </p:spPr>
        <p:txBody>
          <a:bodyPr vert="horz" lIns="91440" tIns="45720" rIns="91440" bIns="45720" rtlCol="0" anchor="t">
            <a:noAutofit/>
          </a:bodyPr>
          <a:lstStyle/>
          <a:p>
            <a:r>
              <a:rPr lang="en-US" sz="3200" dirty="0" err="1" smtClean="0">
                <a:solidFill>
                  <a:schemeClr val="tx1"/>
                </a:solidFill>
              </a:rPr>
              <a:t>Thresholding</a:t>
            </a:r>
            <a:endParaRPr lang="en-US" sz="3200" dirty="0">
              <a:solidFill>
                <a:schemeClr val="tx1"/>
              </a:solidFill>
            </a:endParaRPr>
          </a:p>
        </p:txBody>
      </p:sp>
      <p:graphicFrame>
        <p:nvGraphicFramePr>
          <p:cNvPr id="6" name="Content Placeholder 4"/>
          <p:cNvGraphicFramePr>
            <a:graphicFrameLocks/>
          </p:cNvGraphicFramePr>
          <p:nvPr/>
        </p:nvGraphicFramePr>
        <p:xfrm>
          <a:off x="1562898" y="4617455"/>
          <a:ext cx="6276392" cy="1630679"/>
        </p:xfrm>
        <a:graphic>
          <a:graphicData uri="http://schemas.openxmlformats.org/drawingml/2006/table">
            <a:tbl>
              <a:tblPr firstRow="1" bandRow="1">
                <a:tableStyleId>{3B4B98B0-60AC-42C2-AFA5-B58CD77FA1E5}</a:tableStyleId>
              </a:tblPr>
              <a:tblGrid>
                <a:gridCol w="1689797"/>
                <a:gridCol w="1528865"/>
                <a:gridCol w="1528865"/>
                <a:gridCol w="1528865"/>
              </a:tblGrid>
              <a:tr h="370840">
                <a:tc>
                  <a:txBody>
                    <a:bodyPr/>
                    <a:lstStyle/>
                    <a:p>
                      <a:r>
                        <a:rPr lang="en-US" sz="1400" b="1" dirty="0" smtClean="0"/>
                        <a:t>Formulation</a:t>
                      </a:r>
                      <a:endParaRPr lang="en-US" sz="1400" b="1" dirty="0"/>
                    </a:p>
                  </a:txBody>
                  <a:tcPr>
                    <a:noFill/>
                  </a:tcPr>
                </a:tc>
                <a:tc>
                  <a:txBody>
                    <a:bodyPr/>
                    <a:lstStyle/>
                    <a:p>
                      <a:r>
                        <a:rPr lang="en-US" sz="1400" dirty="0" smtClean="0"/>
                        <a:t>Average</a:t>
                      </a:r>
                      <a:r>
                        <a:rPr lang="en-US" sz="1400" baseline="0" dirty="0" smtClean="0"/>
                        <a:t> Replacement Gain</a:t>
                      </a:r>
                      <a:endParaRPr lang="en-US" sz="1400" b="1" dirty="0"/>
                    </a:p>
                  </a:txBody>
                  <a:tcPr/>
                </a:tc>
                <a:tc>
                  <a:txBody>
                    <a:bodyPr/>
                    <a:lstStyle/>
                    <a:p>
                      <a:r>
                        <a:rPr lang="en-US" sz="1400" dirty="0" smtClean="0"/>
                        <a:t>Avg.</a:t>
                      </a:r>
                      <a:r>
                        <a:rPr lang="en-US" sz="1400" baseline="0" dirty="0" smtClean="0"/>
                        <a:t> Gain on subset</a:t>
                      </a:r>
                      <a:endParaRPr lang="en-US" sz="1400" b="1" dirty="0"/>
                    </a:p>
                  </a:txBody>
                  <a:tcPr/>
                </a:tc>
                <a:tc>
                  <a:txBody>
                    <a:bodyPr/>
                    <a:lstStyle/>
                    <a:p>
                      <a:r>
                        <a:rPr lang="en-US" sz="1400" dirty="0" smtClean="0"/>
                        <a:t>Affected Queries</a:t>
                      </a:r>
                      <a:endParaRPr lang="en-US" sz="1400" b="1" dirty="0"/>
                    </a:p>
                  </a:txBody>
                  <a:tcPr/>
                </a:tc>
              </a:tr>
              <a:tr h="370840">
                <a:tc>
                  <a:txBody>
                    <a:bodyPr/>
                    <a:lstStyle/>
                    <a:p>
                      <a:r>
                        <a:rPr lang="en-US" sz="1400" dirty="0" smtClean="0"/>
                        <a:t>Independent</a:t>
                      </a:r>
                      <a:endParaRPr lang="en-US" sz="1400" dirty="0"/>
                    </a:p>
                  </a:txBody>
                  <a:tcPr>
                    <a:noFill/>
                  </a:tcPr>
                </a:tc>
                <a:tc>
                  <a:txBody>
                    <a:bodyPr/>
                    <a:lstStyle/>
                    <a:p>
                      <a:r>
                        <a:rPr lang="en-US" sz="1400" dirty="0" smtClean="0"/>
                        <a:t>0.45</a:t>
                      </a:r>
                      <a:endParaRPr lang="en-US" sz="1400" b="1" dirty="0">
                        <a:solidFill>
                          <a:schemeClr val="accent2"/>
                        </a:solidFill>
                      </a:endParaRPr>
                    </a:p>
                  </a:txBody>
                  <a:tcPr>
                    <a:noFill/>
                  </a:tcPr>
                </a:tc>
                <a:tc>
                  <a:txBody>
                    <a:bodyPr/>
                    <a:lstStyle/>
                    <a:p>
                      <a:r>
                        <a:rPr lang="en-US" sz="1400" dirty="0" smtClean="0"/>
                        <a:t>6.33</a:t>
                      </a:r>
                      <a:endParaRPr lang="en-US" sz="1400" dirty="0"/>
                    </a:p>
                  </a:txBody>
                  <a:tcPr>
                    <a:noFill/>
                  </a:tcPr>
                </a:tc>
                <a:tc>
                  <a:txBody>
                    <a:bodyPr/>
                    <a:lstStyle/>
                    <a:p>
                      <a:r>
                        <a:rPr lang="en-US" sz="1400" dirty="0" smtClean="0"/>
                        <a:t>457</a:t>
                      </a:r>
                      <a:r>
                        <a:rPr lang="en-US" sz="1400" baseline="0" dirty="0" smtClean="0"/>
                        <a:t>    (7%)</a:t>
                      </a:r>
                      <a:endParaRPr lang="en-US" sz="1400" dirty="0"/>
                    </a:p>
                  </a:txBody>
                  <a:tcPr>
                    <a:noFill/>
                  </a:tcPr>
                </a:tc>
              </a:tr>
              <a:tr h="370840">
                <a:tc>
                  <a:txBody>
                    <a:bodyPr/>
                    <a:lstStyle/>
                    <a:p>
                      <a:r>
                        <a:rPr lang="en-US" sz="1400" dirty="0" smtClean="0"/>
                        <a:t>Difference</a:t>
                      </a:r>
                      <a:endParaRPr lang="en-US" sz="1400" dirty="0"/>
                    </a:p>
                  </a:txBody>
                  <a:tcPr/>
                </a:tc>
                <a:tc>
                  <a:txBody>
                    <a:bodyPr/>
                    <a:lstStyle/>
                    <a:p>
                      <a:r>
                        <a:rPr lang="en-US" sz="1400" dirty="0" smtClean="0"/>
                        <a:t>0.44</a:t>
                      </a:r>
                      <a:endParaRPr lang="en-US" sz="1400" b="1" dirty="0"/>
                    </a:p>
                  </a:txBody>
                  <a:tcPr/>
                </a:tc>
                <a:tc>
                  <a:txBody>
                    <a:bodyPr/>
                    <a:lstStyle/>
                    <a:p>
                      <a:r>
                        <a:rPr lang="en-US" sz="1400" dirty="0" smtClean="0"/>
                        <a:t>1.61</a:t>
                      </a:r>
                      <a:endParaRPr lang="en-US" sz="1400" dirty="0"/>
                    </a:p>
                  </a:txBody>
                  <a:tcPr/>
                </a:tc>
                <a:tc>
                  <a:txBody>
                    <a:bodyPr/>
                    <a:lstStyle/>
                    <a:p>
                      <a:r>
                        <a:rPr lang="en-US" sz="1400" dirty="0" smtClean="0"/>
                        <a:t>1761</a:t>
                      </a:r>
                      <a:r>
                        <a:rPr lang="en-US" sz="1400" baseline="0" dirty="0" smtClean="0"/>
                        <a:t> (27</a:t>
                      </a:r>
                      <a:r>
                        <a:rPr lang="en-US" sz="1400" dirty="0" smtClean="0"/>
                        <a:t>%)</a:t>
                      </a:r>
                      <a:endParaRPr lang="en-US" sz="1400" dirty="0"/>
                    </a:p>
                  </a:txBody>
                  <a:tcPr/>
                </a:tc>
              </a:tr>
              <a:tr h="370840">
                <a:tc>
                  <a:txBody>
                    <a:bodyPr/>
                    <a:lstStyle/>
                    <a:p>
                      <a:r>
                        <a:rPr lang="en-US" sz="1400" dirty="0" smtClean="0"/>
                        <a:t>Ranking</a:t>
                      </a:r>
                      <a:endParaRPr lang="en-US" sz="1400" dirty="0"/>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0.31</a:t>
                      </a:r>
                      <a:endParaRPr lang="en-US" sz="1400" b="1" dirty="0" smtClean="0"/>
                    </a:p>
                  </a:txBody>
                  <a:tcPr>
                    <a:noFill/>
                  </a:tcPr>
                </a:tc>
                <a:tc>
                  <a:txBody>
                    <a:bodyPr/>
                    <a:lstStyle/>
                    <a:p>
                      <a:r>
                        <a:rPr lang="en-US" sz="1400" dirty="0" smtClean="0"/>
                        <a:t>4.64</a:t>
                      </a:r>
                    </a:p>
                  </a:txBody>
                  <a:tcPr>
                    <a:noFill/>
                  </a:tcPr>
                </a:tc>
                <a:tc>
                  <a:txBody>
                    <a:bodyPr/>
                    <a:lstStyle/>
                    <a:p>
                      <a:r>
                        <a:rPr lang="en-US" sz="1400" dirty="0" smtClean="0"/>
                        <a:t>612</a:t>
                      </a:r>
                      <a:r>
                        <a:rPr lang="en-US" sz="1400" baseline="0" dirty="0" smtClean="0"/>
                        <a:t>    (9</a:t>
                      </a:r>
                      <a:r>
                        <a:rPr lang="en-US" sz="1400" dirty="0" smtClean="0"/>
                        <a:t>%)</a:t>
                      </a:r>
                    </a:p>
                  </a:txBody>
                  <a:tcPr>
                    <a:noFill/>
                  </a:tcPr>
                </a:tc>
              </a:tr>
            </a:tbl>
          </a:graphicData>
        </a:graphic>
      </p:graphicFrame>
      <p:sp>
        <p:nvSpPr>
          <p:cNvPr id="7" name="TextBox 6"/>
          <p:cNvSpPr txBox="1"/>
          <p:nvPr/>
        </p:nvSpPr>
        <p:spPr>
          <a:xfrm>
            <a:off x="1533702" y="2255409"/>
            <a:ext cx="3578125" cy="369332"/>
          </a:xfrm>
          <a:prstGeom prst="rect">
            <a:avLst/>
          </a:prstGeom>
          <a:noFill/>
        </p:spPr>
        <p:txBody>
          <a:bodyPr wrap="square" rtlCol="0">
            <a:spAutoFit/>
          </a:bodyPr>
          <a:lstStyle/>
          <a:p>
            <a:r>
              <a:rPr lang="en-US" dirty="0" smtClean="0"/>
              <a:t>Original NDCG@5: 38.19</a:t>
            </a:r>
            <a:endParaRPr lang="en-US" dirty="0"/>
          </a:p>
        </p:txBody>
      </p:sp>
      <p:graphicFrame>
        <p:nvGraphicFramePr>
          <p:cNvPr id="10" name="Content Placeholder 4"/>
          <p:cNvGraphicFramePr>
            <a:graphicFrameLocks/>
          </p:cNvGraphicFramePr>
          <p:nvPr/>
        </p:nvGraphicFramePr>
        <p:xfrm>
          <a:off x="1562898" y="2701608"/>
          <a:ext cx="6276392" cy="1630679"/>
        </p:xfrm>
        <a:graphic>
          <a:graphicData uri="http://schemas.openxmlformats.org/drawingml/2006/table">
            <a:tbl>
              <a:tblPr firstRow="1" bandRow="1">
                <a:tableStyleId>{3B4B98B0-60AC-42C2-AFA5-B58CD77FA1E5}</a:tableStyleId>
              </a:tblPr>
              <a:tblGrid>
                <a:gridCol w="1689797"/>
                <a:gridCol w="1528865"/>
                <a:gridCol w="1528865"/>
                <a:gridCol w="1528865"/>
              </a:tblGrid>
              <a:tr h="370840">
                <a:tc>
                  <a:txBody>
                    <a:bodyPr/>
                    <a:lstStyle/>
                    <a:p>
                      <a:r>
                        <a:rPr lang="en-US" sz="1400" dirty="0" smtClean="0">
                          <a:solidFill>
                            <a:schemeClr val="bg1">
                              <a:lumMod val="50000"/>
                            </a:schemeClr>
                          </a:solidFill>
                        </a:rPr>
                        <a:t>Formulation</a:t>
                      </a:r>
                      <a:endParaRPr lang="en-US" sz="1400" b="1" dirty="0">
                        <a:solidFill>
                          <a:schemeClr val="bg1">
                            <a:lumMod val="50000"/>
                          </a:schemeClr>
                        </a:solidFill>
                      </a:endParaRPr>
                    </a:p>
                  </a:txBody>
                  <a:tcPr>
                    <a:solidFill>
                      <a:srgbClr val="FFFFFF"/>
                    </a:solidFill>
                  </a:tcPr>
                </a:tc>
                <a:tc>
                  <a:txBody>
                    <a:bodyPr/>
                    <a:lstStyle/>
                    <a:p>
                      <a:r>
                        <a:rPr lang="en-US" sz="1400" dirty="0" smtClean="0">
                          <a:solidFill>
                            <a:schemeClr val="bg1">
                              <a:lumMod val="50000"/>
                            </a:schemeClr>
                          </a:solidFill>
                        </a:rPr>
                        <a:t>Average</a:t>
                      </a:r>
                      <a:r>
                        <a:rPr lang="en-US" sz="1400" baseline="0" dirty="0" smtClean="0">
                          <a:solidFill>
                            <a:schemeClr val="bg1">
                              <a:lumMod val="50000"/>
                            </a:schemeClr>
                          </a:solidFill>
                        </a:rPr>
                        <a:t> Replacement Gain</a:t>
                      </a:r>
                      <a:endParaRPr lang="en-US" sz="1400" b="1" dirty="0">
                        <a:solidFill>
                          <a:schemeClr val="bg1">
                            <a:lumMod val="50000"/>
                          </a:schemeClr>
                        </a:solidFill>
                      </a:endParaRPr>
                    </a:p>
                  </a:txBody>
                  <a:tcPr>
                    <a:solidFill>
                      <a:srgbClr val="FFFFFF"/>
                    </a:solidFill>
                  </a:tcPr>
                </a:tc>
                <a:tc>
                  <a:txBody>
                    <a:bodyPr/>
                    <a:lstStyle/>
                    <a:p>
                      <a:r>
                        <a:rPr lang="en-US" sz="1400" dirty="0" smtClean="0">
                          <a:solidFill>
                            <a:schemeClr val="bg1">
                              <a:lumMod val="50000"/>
                            </a:schemeClr>
                          </a:solidFill>
                        </a:rPr>
                        <a:t>Avg.</a:t>
                      </a:r>
                      <a:r>
                        <a:rPr lang="en-US" sz="1400" baseline="0" dirty="0" smtClean="0">
                          <a:solidFill>
                            <a:schemeClr val="bg1">
                              <a:lumMod val="50000"/>
                            </a:schemeClr>
                          </a:solidFill>
                        </a:rPr>
                        <a:t> Gain on subset</a:t>
                      </a:r>
                      <a:endParaRPr lang="en-US" sz="1400" b="1" dirty="0">
                        <a:solidFill>
                          <a:schemeClr val="bg1">
                            <a:lumMod val="50000"/>
                          </a:schemeClr>
                        </a:solidFill>
                      </a:endParaRPr>
                    </a:p>
                  </a:txBody>
                  <a:tcPr>
                    <a:solidFill>
                      <a:srgbClr val="FFFFFF"/>
                    </a:solidFill>
                  </a:tcPr>
                </a:tc>
                <a:tc>
                  <a:txBody>
                    <a:bodyPr/>
                    <a:lstStyle/>
                    <a:p>
                      <a:r>
                        <a:rPr lang="en-US" sz="1400" dirty="0" smtClean="0">
                          <a:solidFill>
                            <a:schemeClr val="bg1">
                              <a:lumMod val="50000"/>
                            </a:schemeClr>
                          </a:solidFill>
                        </a:rPr>
                        <a:t>Affected Queries</a:t>
                      </a:r>
                      <a:endParaRPr lang="en-US" sz="1400" b="1" dirty="0">
                        <a:solidFill>
                          <a:schemeClr val="bg1">
                            <a:lumMod val="50000"/>
                          </a:schemeClr>
                        </a:solidFill>
                      </a:endParaRPr>
                    </a:p>
                  </a:txBody>
                  <a:tcPr>
                    <a:solidFill>
                      <a:srgbClr val="FFFFFF"/>
                    </a:solidFill>
                  </a:tcPr>
                </a:tc>
              </a:tr>
              <a:tr h="370840">
                <a:tc>
                  <a:txBody>
                    <a:bodyPr/>
                    <a:lstStyle/>
                    <a:p>
                      <a:r>
                        <a:rPr lang="en-US" sz="1400" dirty="0" smtClean="0">
                          <a:solidFill>
                            <a:schemeClr val="bg1">
                              <a:lumMod val="50000"/>
                            </a:schemeClr>
                          </a:solidFill>
                        </a:rPr>
                        <a:t>Independent</a:t>
                      </a:r>
                      <a:endParaRPr lang="en-US" sz="1400" dirty="0">
                        <a:solidFill>
                          <a:schemeClr val="bg1">
                            <a:lumMod val="50000"/>
                          </a:schemeClr>
                        </a:solidFill>
                      </a:endParaRPr>
                    </a:p>
                  </a:txBody>
                  <a:tcPr>
                    <a:solidFill>
                      <a:srgbClr val="FFFFFF"/>
                    </a:solidFill>
                  </a:tcPr>
                </a:tc>
                <a:tc>
                  <a:txBody>
                    <a:bodyPr/>
                    <a:lstStyle/>
                    <a:p>
                      <a:r>
                        <a:rPr lang="en-US" sz="1400" dirty="0" smtClean="0">
                          <a:solidFill>
                            <a:schemeClr val="bg1">
                              <a:lumMod val="50000"/>
                            </a:schemeClr>
                          </a:solidFill>
                        </a:rPr>
                        <a:t>-3.01</a:t>
                      </a:r>
                      <a:endParaRPr lang="en-US" sz="1400" b="1" dirty="0">
                        <a:solidFill>
                          <a:schemeClr val="bg1">
                            <a:lumMod val="50000"/>
                          </a:schemeClr>
                        </a:solidFill>
                      </a:endParaRPr>
                    </a:p>
                  </a:txBody>
                  <a:tcPr>
                    <a:solidFill>
                      <a:srgbClr val="FFFFFF"/>
                    </a:solidFill>
                  </a:tcPr>
                </a:tc>
                <a:tc>
                  <a:txBody>
                    <a:bodyPr/>
                    <a:lstStyle/>
                    <a:p>
                      <a:r>
                        <a:rPr lang="en-US" sz="1400" dirty="0" smtClean="0">
                          <a:solidFill>
                            <a:schemeClr val="bg1">
                              <a:lumMod val="50000"/>
                            </a:schemeClr>
                          </a:solidFill>
                        </a:rPr>
                        <a:t>-4.26 </a:t>
                      </a:r>
                      <a:endParaRPr lang="en-US" sz="1400" dirty="0">
                        <a:solidFill>
                          <a:schemeClr val="bg1">
                            <a:lumMod val="50000"/>
                          </a:schemeClr>
                        </a:solidFill>
                      </a:endParaRPr>
                    </a:p>
                  </a:txBody>
                  <a:tcPr>
                    <a:solidFill>
                      <a:srgbClr val="FFFFFF"/>
                    </a:solidFill>
                  </a:tcPr>
                </a:tc>
                <a:tc>
                  <a:txBody>
                    <a:bodyPr/>
                    <a:lstStyle/>
                    <a:p>
                      <a:r>
                        <a:rPr lang="en-US" sz="1400" dirty="0" smtClean="0">
                          <a:solidFill>
                            <a:schemeClr val="bg1">
                              <a:lumMod val="50000"/>
                            </a:schemeClr>
                          </a:solidFill>
                        </a:rPr>
                        <a:t>4567</a:t>
                      </a:r>
                      <a:r>
                        <a:rPr lang="en-US" sz="1400" baseline="0" dirty="0" smtClean="0">
                          <a:solidFill>
                            <a:schemeClr val="bg1">
                              <a:lumMod val="50000"/>
                            </a:schemeClr>
                          </a:solidFill>
                        </a:rPr>
                        <a:t> (70%)</a:t>
                      </a:r>
                      <a:endParaRPr lang="en-US" sz="1400" dirty="0">
                        <a:solidFill>
                          <a:schemeClr val="bg1">
                            <a:lumMod val="50000"/>
                          </a:schemeClr>
                        </a:solidFill>
                      </a:endParaRPr>
                    </a:p>
                  </a:txBody>
                  <a:tcPr>
                    <a:solidFill>
                      <a:srgbClr val="FFFFFF"/>
                    </a:solidFill>
                  </a:tcPr>
                </a:tc>
              </a:tr>
              <a:tr h="370840">
                <a:tc>
                  <a:txBody>
                    <a:bodyPr/>
                    <a:lstStyle/>
                    <a:p>
                      <a:r>
                        <a:rPr lang="en-US" sz="1400" dirty="0" smtClean="0">
                          <a:solidFill>
                            <a:schemeClr val="bg1">
                              <a:lumMod val="50000"/>
                            </a:schemeClr>
                          </a:solidFill>
                        </a:rPr>
                        <a:t>Difference</a:t>
                      </a:r>
                      <a:endParaRPr lang="en-US" sz="1400" dirty="0">
                        <a:solidFill>
                          <a:schemeClr val="bg1">
                            <a:lumMod val="50000"/>
                          </a:schemeClr>
                        </a:solidFill>
                      </a:endParaRPr>
                    </a:p>
                  </a:txBody>
                  <a:tcPr>
                    <a:solidFill>
                      <a:srgbClr val="FFFFFF"/>
                    </a:solidFill>
                  </a:tcPr>
                </a:tc>
                <a:tc>
                  <a:txBody>
                    <a:bodyPr/>
                    <a:lstStyle/>
                    <a:p>
                      <a:r>
                        <a:rPr lang="en-US" sz="1400" dirty="0" smtClean="0">
                          <a:solidFill>
                            <a:schemeClr val="bg1">
                              <a:lumMod val="50000"/>
                            </a:schemeClr>
                          </a:solidFill>
                        </a:rPr>
                        <a:t>0.44</a:t>
                      </a:r>
                      <a:endParaRPr lang="en-US" sz="1400" b="1" dirty="0">
                        <a:solidFill>
                          <a:schemeClr val="bg1">
                            <a:lumMod val="50000"/>
                          </a:schemeClr>
                        </a:solidFill>
                      </a:endParaRPr>
                    </a:p>
                  </a:txBody>
                  <a:tcPr>
                    <a:solidFill>
                      <a:srgbClr val="FFFFFF"/>
                    </a:solidFill>
                  </a:tcPr>
                </a:tc>
                <a:tc>
                  <a:txBody>
                    <a:bodyPr/>
                    <a:lstStyle/>
                    <a:p>
                      <a:r>
                        <a:rPr lang="en-US" sz="1400" dirty="0" smtClean="0">
                          <a:solidFill>
                            <a:schemeClr val="bg1">
                              <a:lumMod val="50000"/>
                            </a:schemeClr>
                          </a:solidFill>
                        </a:rPr>
                        <a:t>1.61   </a:t>
                      </a:r>
                      <a:endParaRPr lang="en-US" sz="1400" dirty="0">
                        <a:solidFill>
                          <a:schemeClr val="bg1">
                            <a:lumMod val="50000"/>
                          </a:schemeClr>
                        </a:solidFill>
                      </a:endParaRPr>
                    </a:p>
                  </a:txBody>
                  <a:tcPr>
                    <a:solidFill>
                      <a:srgbClr val="FFFFFF"/>
                    </a:solidFill>
                  </a:tcPr>
                </a:tc>
                <a:tc>
                  <a:txBody>
                    <a:bodyPr/>
                    <a:lstStyle/>
                    <a:p>
                      <a:r>
                        <a:rPr lang="en-US" sz="1400" dirty="0" smtClean="0">
                          <a:solidFill>
                            <a:schemeClr val="bg1">
                              <a:lumMod val="50000"/>
                            </a:schemeClr>
                          </a:solidFill>
                        </a:rPr>
                        <a:t>1761</a:t>
                      </a:r>
                      <a:r>
                        <a:rPr lang="en-US" sz="1400" baseline="0" dirty="0" smtClean="0">
                          <a:solidFill>
                            <a:schemeClr val="bg1">
                              <a:lumMod val="50000"/>
                            </a:schemeClr>
                          </a:solidFill>
                        </a:rPr>
                        <a:t> (27</a:t>
                      </a:r>
                      <a:r>
                        <a:rPr lang="en-US" sz="1400" dirty="0" smtClean="0">
                          <a:solidFill>
                            <a:schemeClr val="bg1">
                              <a:lumMod val="50000"/>
                            </a:schemeClr>
                          </a:solidFill>
                        </a:rPr>
                        <a:t>%)</a:t>
                      </a:r>
                      <a:endParaRPr lang="en-US" sz="1400" dirty="0">
                        <a:solidFill>
                          <a:schemeClr val="bg1">
                            <a:lumMod val="50000"/>
                          </a:schemeClr>
                        </a:solidFill>
                      </a:endParaRPr>
                    </a:p>
                  </a:txBody>
                  <a:tcPr>
                    <a:solidFill>
                      <a:srgbClr val="FFFFFF"/>
                    </a:solidFill>
                  </a:tcPr>
                </a:tc>
              </a:tr>
              <a:tr h="370840">
                <a:tc>
                  <a:txBody>
                    <a:bodyPr/>
                    <a:lstStyle/>
                    <a:p>
                      <a:r>
                        <a:rPr lang="en-US" sz="1400" dirty="0" smtClean="0">
                          <a:solidFill>
                            <a:schemeClr val="bg1">
                              <a:lumMod val="50000"/>
                            </a:schemeClr>
                          </a:solidFill>
                        </a:rPr>
                        <a:t>Ranking</a:t>
                      </a:r>
                      <a:endParaRPr lang="en-US" sz="1400" dirty="0">
                        <a:solidFill>
                          <a:schemeClr val="bg1">
                            <a:lumMod val="50000"/>
                          </a:schemeClr>
                        </a:solidFill>
                      </a:endParaRP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lumMod val="50000"/>
                            </a:schemeClr>
                          </a:solidFill>
                        </a:rPr>
                        <a:t>0.31</a:t>
                      </a:r>
                      <a:endParaRPr lang="en-US" sz="1400" b="1" dirty="0" smtClean="0">
                        <a:solidFill>
                          <a:schemeClr val="bg1">
                            <a:lumMod val="50000"/>
                          </a:schemeClr>
                        </a:solidFill>
                      </a:endParaRPr>
                    </a:p>
                  </a:txBody>
                  <a:tcPr>
                    <a:solidFill>
                      <a:srgbClr val="FFFFFF"/>
                    </a:solidFill>
                  </a:tcPr>
                </a:tc>
                <a:tc>
                  <a:txBody>
                    <a:bodyPr/>
                    <a:lstStyle/>
                    <a:p>
                      <a:r>
                        <a:rPr lang="en-US" sz="1400" dirty="0" smtClean="0">
                          <a:solidFill>
                            <a:schemeClr val="bg1">
                              <a:lumMod val="50000"/>
                            </a:schemeClr>
                          </a:solidFill>
                        </a:rPr>
                        <a:t>4.64  </a:t>
                      </a:r>
                    </a:p>
                  </a:txBody>
                  <a:tcPr>
                    <a:solidFill>
                      <a:srgbClr val="FFFFFF"/>
                    </a:solidFill>
                  </a:tcPr>
                </a:tc>
                <a:tc>
                  <a:txBody>
                    <a:bodyPr/>
                    <a:lstStyle/>
                    <a:p>
                      <a:r>
                        <a:rPr lang="en-US" sz="1400" dirty="0" smtClean="0">
                          <a:solidFill>
                            <a:schemeClr val="bg1">
                              <a:lumMod val="50000"/>
                            </a:schemeClr>
                          </a:solidFill>
                        </a:rPr>
                        <a:t>612</a:t>
                      </a:r>
                      <a:r>
                        <a:rPr lang="en-US" sz="1400" baseline="0" dirty="0" smtClean="0">
                          <a:solidFill>
                            <a:schemeClr val="bg1">
                              <a:lumMod val="50000"/>
                            </a:schemeClr>
                          </a:solidFill>
                        </a:rPr>
                        <a:t>    (9</a:t>
                      </a:r>
                      <a:r>
                        <a:rPr lang="en-US" sz="1400" dirty="0" smtClean="0">
                          <a:solidFill>
                            <a:schemeClr val="bg1">
                              <a:lumMod val="50000"/>
                            </a:schemeClr>
                          </a:solidFill>
                        </a:rPr>
                        <a:t>%)</a:t>
                      </a:r>
                    </a:p>
                  </a:txBody>
                  <a:tcPr>
                    <a:solidFill>
                      <a:srgbClr val="FFFFFF"/>
                    </a:solidFill>
                  </a:tcPr>
                </a:tc>
              </a:tr>
            </a:tbl>
          </a:graphicData>
        </a:graphic>
      </p:graphicFrame>
      <p:sp>
        <p:nvSpPr>
          <p:cNvPr id="8" name="TextBox 7"/>
          <p:cNvSpPr txBox="1"/>
          <p:nvPr/>
        </p:nvSpPr>
        <p:spPr>
          <a:xfrm>
            <a:off x="1533703" y="1407268"/>
            <a:ext cx="6305588" cy="646331"/>
          </a:xfrm>
          <a:prstGeom prst="rect">
            <a:avLst/>
          </a:prstGeom>
          <a:noFill/>
          <a:ln>
            <a:noFill/>
          </a:ln>
        </p:spPr>
        <p:txBody>
          <a:bodyPr wrap="square" rtlCol="0">
            <a:spAutoFit/>
          </a:bodyPr>
          <a:lstStyle/>
          <a:p>
            <a:r>
              <a:rPr lang="en-US" b="1" dirty="0" smtClean="0"/>
              <a:t>Idea:</a:t>
            </a:r>
            <a:r>
              <a:rPr lang="en-US" dirty="0" smtClean="0"/>
              <a:t> Select a reduced version only if the predicted value exceeds </a:t>
            </a:r>
          </a:p>
          <a:p>
            <a:r>
              <a:rPr lang="en-US" dirty="0" smtClean="0"/>
              <a:t>a specified threshold</a:t>
            </a:r>
            <a:endParaRPr lang="en-US" dirty="0"/>
          </a:p>
        </p:txBody>
      </p:sp>
      <p:sp>
        <p:nvSpPr>
          <p:cNvPr id="9" name="TextBox 8"/>
          <p:cNvSpPr txBox="1"/>
          <p:nvPr/>
        </p:nvSpPr>
        <p:spPr>
          <a:xfrm>
            <a:off x="226148" y="4617455"/>
            <a:ext cx="1533702" cy="646331"/>
          </a:xfrm>
          <a:prstGeom prst="rect">
            <a:avLst/>
          </a:prstGeom>
          <a:noFill/>
        </p:spPr>
        <p:txBody>
          <a:bodyPr wrap="square" rtlCol="0">
            <a:spAutoFit/>
          </a:bodyPr>
          <a:lstStyle/>
          <a:p>
            <a:r>
              <a:rPr lang="en-US" dirty="0" smtClean="0"/>
              <a:t>With</a:t>
            </a:r>
          </a:p>
          <a:p>
            <a:r>
              <a:rPr lang="en-US" dirty="0" err="1" smtClean="0"/>
              <a:t>Thresholding</a:t>
            </a:r>
            <a:endParaRPr lang="en-US" dirty="0"/>
          </a:p>
        </p:txBody>
      </p:sp>
      <p:sp>
        <p:nvSpPr>
          <p:cNvPr id="11" name="TextBox 10"/>
          <p:cNvSpPr txBox="1"/>
          <p:nvPr/>
        </p:nvSpPr>
        <p:spPr>
          <a:xfrm>
            <a:off x="226148" y="2696805"/>
            <a:ext cx="1533702" cy="646331"/>
          </a:xfrm>
          <a:prstGeom prst="rect">
            <a:avLst/>
          </a:prstGeom>
          <a:noFill/>
        </p:spPr>
        <p:txBody>
          <a:bodyPr wrap="square" rtlCol="0">
            <a:spAutoFit/>
          </a:bodyPr>
          <a:lstStyle/>
          <a:p>
            <a:r>
              <a:rPr lang="en-US" dirty="0" smtClean="0">
                <a:solidFill>
                  <a:srgbClr val="7F7F7F"/>
                </a:solidFill>
              </a:rPr>
              <a:t>No </a:t>
            </a:r>
            <a:r>
              <a:rPr lang="en-US" dirty="0" err="1" smtClean="0">
                <a:solidFill>
                  <a:srgbClr val="7F7F7F"/>
                </a:solidFill>
              </a:rPr>
              <a:t>Thresholding</a:t>
            </a:r>
            <a:endParaRPr lang="en-US" dirty="0">
              <a:solidFill>
                <a:srgbClr val="7F7F7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9054DA0-E7D8-D443-BFB7-6B125C15CEE6}" type="slidenum">
              <a:rPr lang="en-US" smtClean="0"/>
              <a:pPr/>
              <a:t>27</a:t>
            </a:fld>
            <a:endParaRPr lang="en-US"/>
          </a:p>
        </p:txBody>
      </p:sp>
      <p:sp>
        <p:nvSpPr>
          <p:cNvPr id="2" name="Title 1"/>
          <p:cNvSpPr>
            <a:spLocks noGrp="1"/>
          </p:cNvSpPr>
          <p:nvPr>
            <p:ph type="title" idx="4294967295"/>
          </p:nvPr>
        </p:nvSpPr>
        <p:spPr>
          <a:xfrm>
            <a:off x="272145" y="630238"/>
            <a:ext cx="8574088" cy="968375"/>
          </a:xfrm>
          <a:noFill/>
        </p:spPr>
        <p:txBody>
          <a:bodyPr vert="horz" lIns="91440" tIns="45720" rIns="91440" bIns="45720" rtlCol="0" anchor="t">
            <a:noAutofit/>
          </a:bodyPr>
          <a:lstStyle/>
          <a:p>
            <a:r>
              <a:rPr lang="en-US" sz="3200" dirty="0" smtClean="0">
                <a:solidFill>
                  <a:schemeClr val="tx1"/>
                </a:solidFill>
              </a:rPr>
              <a:t>Improvement where it matters!</a:t>
            </a:r>
            <a:endParaRPr lang="en-US" sz="3200" dirty="0">
              <a:solidFill>
                <a:schemeClr val="tx1"/>
              </a:solidFill>
            </a:endParaRPr>
          </a:p>
        </p:txBody>
      </p:sp>
      <p:pic>
        <p:nvPicPr>
          <p:cNvPr id="5" name="Picture 4"/>
          <p:cNvPicPr>
            <a:picLocks noChangeAspect="1"/>
          </p:cNvPicPr>
          <p:nvPr/>
        </p:nvPicPr>
        <p:blipFill>
          <a:blip r:embed="rId2"/>
          <a:stretch>
            <a:fillRect/>
          </a:stretch>
        </p:blipFill>
        <p:spPr>
          <a:xfrm>
            <a:off x="1152535" y="2162871"/>
            <a:ext cx="6744158" cy="4380758"/>
          </a:xfrm>
          <a:prstGeom prst="rect">
            <a:avLst/>
          </a:prstGeom>
        </p:spPr>
      </p:pic>
      <p:sp>
        <p:nvSpPr>
          <p:cNvPr id="6" name="TextBox 5"/>
          <p:cNvSpPr txBox="1"/>
          <p:nvPr/>
        </p:nvSpPr>
        <p:spPr>
          <a:xfrm>
            <a:off x="4965805" y="2523418"/>
            <a:ext cx="3340654" cy="646331"/>
          </a:xfrm>
          <a:prstGeom prst="rect">
            <a:avLst/>
          </a:prstGeom>
          <a:noFill/>
          <a:ln>
            <a:solidFill>
              <a:srgbClr val="800000"/>
            </a:solidFill>
          </a:ln>
        </p:spPr>
        <p:txBody>
          <a:bodyPr wrap="square" rtlCol="0">
            <a:spAutoFit/>
          </a:bodyPr>
          <a:lstStyle/>
          <a:p>
            <a:r>
              <a:rPr lang="en-US" dirty="0" smtClean="0"/>
              <a:t>Query reduction mostly benefits poorly performing queries!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9054DA0-E7D8-D443-BFB7-6B125C15CEE6}" type="slidenum">
              <a:rPr lang="en-US" smtClean="0"/>
              <a:pPr/>
              <a:t>28</a:t>
            </a:fld>
            <a:endParaRPr lang="en-US"/>
          </a:p>
        </p:txBody>
      </p:sp>
      <p:sp>
        <p:nvSpPr>
          <p:cNvPr id="2" name="Title 1"/>
          <p:cNvSpPr>
            <a:spLocks noGrp="1"/>
          </p:cNvSpPr>
          <p:nvPr>
            <p:ph type="title" idx="4294967295"/>
          </p:nvPr>
        </p:nvSpPr>
        <p:spPr>
          <a:xfrm>
            <a:off x="308431" y="630238"/>
            <a:ext cx="8574088" cy="968375"/>
          </a:xfrm>
          <a:noFill/>
        </p:spPr>
        <p:txBody>
          <a:bodyPr vert="horz" lIns="91440" tIns="45720" rIns="91440" bIns="45720" rtlCol="0" anchor="t">
            <a:noAutofit/>
          </a:bodyPr>
          <a:lstStyle/>
          <a:p>
            <a:r>
              <a:rPr lang="en-US" sz="2800" dirty="0" smtClean="0">
                <a:solidFill>
                  <a:schemeClr val="tx1"/>
                </a:solidFill>
              </a:rPr>
              <a:t>Outline</a:t>
            </a:r>
            <a:endParaRPr lang="en-US" sz="2800" dirty="0">
              <a:solidFill>
                <a:schemeClr val="tx1"/>
              </a:solidFill>
            </a:endParaRPr>
          </a:p>
        </p:txBody>
      </p:sp>
      <p:sp>
        <p:nvSpPr>
          <p:cNvPr id="3" name="Content Placeholder 2"/>
          <p:cNvSpPr>
            <a:spLocks noGrp="1"/>
          </p:cNvSpPr>
          <p:nvPr>
            <p:ph idx="4294967295"/>
          </p:nvPr>
        </p:nvSpPr>
        <p:spPr>
          <a:xfrm>
            <a:off x="308431" y="1407880"/>
            <a:ext cx="8297693" cy="4742549"/>
          </a:xfrm>
        </p:spPr>
        <p:txBody>
          <a:bodyPr>
            <a:normAutofit/>
          </a:bodyPr>
          <a:lstStyle/>
          <a:p>
            <a:r>
              <a:rPr lang="en-US" dirty="0" smtClean="0"/>
              <a:t>Online Feature Selection </a:t>
            </a:r>
          </a:p>
          <a:p>
            <a:pPr lvl="1"/>
            <a:r>
              <a:rPr lang="en-US" dirty="0" smtClean="0"/>
              <a:t>Selecting Query representations – Query Reduction</a:t>
            </a:r>
          </a:p>
          <a:p>
            <a:pPr lvl="1"/>
            <a:r>
              <a:rPr lang="en-US" dirty="0" smtClean="0"/>
              <a:t>Selecting Ranking Algorithms (Rankers)</a:t>
            </a:r>
          </a:p>
          <a:p>
            <a:pPr lvl="1">
              <a:buNone/>
            </a:pPr>
            <a:endParaRPr lang="en-US" dirty="0" smtClean="0"/>
          </a:p>
          <a:p>
            <a:r>
              <a:rPr lang="en-US" dirty="0" smtClean="0"/>
              <a:t>Selecting Query Representations</a:t>
            </a:r>
          </a:p>
          <a:p>
            <a:pPr lvl="1"/>
            <a:r>
              <a:rPr lang="en-US" dirty="0" smtClean="0"/>
              <a:t>Automatic Query Reduction on the Web</a:t>
            </a:r>
          </a:p>
          <a:p>
            <a:pPr lvl="1">
              <a:buNone/>
            </a:pPr>
            <a:endParaRPr lang="en-US" dirty="0" smtClean="0"/>
          </a:p>
          <a:p>
            <a:r>
              <a:rPr lang="en-US" dirty="0" smtClean="0"/>
              <a:t>Selecting Ranking Algorithms</a:t>
            </a:r>
          </a:p>
          <a:p>
            <a:pPr lvl="1"/>
            <a:r>
              <a:rPr lang="en-US" dirty="0" smtClean="0"/>
              <a:t>Selection experiments on </a:t>
            </a:r>
            <a:r>
              <a:rPr lang="en-US" dirty="0" err="1" smtClean="0"/>
              <a:t>Letor</a:t>
            </a:r>
            <a:r>
              <a:rPr lang="en-US" dirty="0" smtClean="0"/>
              <a:t> 3.0 dataset</a:t>
            </a:r>
          </a:p>
        </p:txBody>
      </p:sp>
      <p:sp>
        <p:nvSpPr>
          <p:cNvPr id="5" name="Left Arrow 4"/>
          <p:cNvSpPr/>
          <p:nvPr/>
        </p:nvSpPr>
        <p:spPr>
          <a:xfrm>
            <a:off x="6382280" y="4818915"/>
            <a:ext cx="879192" cy="260482"/>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 name="Rectangle 32"/>
          <p:cNvSpPr/>
          <p:nvPr/>
        </p:nvSpPr>
        <p:spPr>
          <a:xfrm>
            <a:off x="457200" y="3115212"/>
            <a:ext cx="3657600" cy="3657600"/>
          </a:xfrm>
          <a:prstGeom prst="rect">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449"/>
          <p:cNvGrpSpPr/>
          <p:nvPr/>
        </p:nvGrpSpPr>
        <p:grpSpPr>
          <a:xfrm>
            <a:off x="-381000" y="4259581"/>
            <a:ext cx="3124200" cy="2513231"/>
            <a:chOff x="-381000" y="3619500"/>
            <a:chExt cx="3124200" cy="2513231"/>
          </a:xfrm>
        </p:grpSpPr>
        <p:sp>
          <p:nvSpPr>
            <p:cNvPr id="24" name="Predefined Process 23"/>
            <p:cNvSpPr/>
            <p:nvPr/>
          </p:nvSpPr>
          <p:spPr>
            <a:xfrm>
              <a:off x="762000" y="3619500"/>
              <a:ext cx="862981" cy="685800"/>
            </a:xfrm>
            <a:prstGeom prst="flowChartPredefined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Q</a:t>
              </a:r>
              <a:r>
                <a:rPr lang="en-US" sz="1400" baseline="30000" dirty="0" smtClean="0"/>
                <a:t>*</a:t>
              </a:r>
              <a:endParaRPr lang="en-US" sz="1400" dirty="0"/>
            </a:p>
          </p:txBody>
        </p:sp>
        <p:sp>
          <p:nvSpPr>
            <p:cNvPr id="93" name="TextBox 92"/>
            <p:cNvSpPr txBox="1"/>
            <p:nvPr/>
          </p:nvSpPr>
          <p:spPr>
            <a:xfrm>
              <a:off x="-381000" y="5486400"/>
              <a:ext cx="3124200" cy="646331"/>
            </a:xfrm>
            <a:prstGeom prst="rect">
              <a:avLst/>
            </a:prstGeom>
            <a:noFill/>
          </p:spPr>
          <p:txBody>
            <a:bodyPr wrap="square" rtlCol="0">
              <a:spAutoFit/>
            </a:bodyPr>
            <a:lstStyle/>
            <a:p>
              <a:pPr algn="ctr"/>
              <a:r>
                <a:rPr lang="en-US" dirty="0" smtClean="0"/>
                <a:t>Query </a:t>
              </a:r>
            </a:p>
            <a:p>
              <a:pPr algn="ctr"/>
              <a:r>
                <a:rPr lang="en-US" dirty="0" smtClean="0"/>
                <a:t>Representation</a:t>
              </a:r>
              <a:endParaRPr lang="en-US" dirty="0"/>
            </a:p>
          </p:txBody>
        </p:sp>
      </p:grpSp>
      <p:grpSp>
        <p:nvGrpSpPr>
          <p:cNvPr id="3" name="Group 451"/>
          <p:cNvGrpSpPr/>
          <p:nvPr/>
        </p:nvGrpSpPr>
        <p:grpSpPr>
          <a:xfrm>
            <a:off x="1752600" y="3298667"/>
            <a:ext cx="3124200" cy="3473351"/>
            <a:chOff x="1752600" y="2658586"/>
            <a:chExt cx="3124200" cy="3473351"/>
          </a:xfrm>
        </p:grpSpPr>
        <p:grpSp>
          <p:nvGrpSpPr>
            <p:cNvPr id="5" name="Group 91"/>
            <p:cNvGrpSpPr/>
            <p:nvPr/>
          </p:nvGrpSpPr>
          <p:grpSpPr>
            <a:xfrm>
              <a:off x="2895600" y="2658586"/>
              <a:ext cx="862981" cy="2606040"/>
              <a:chOff x="1371600" y="2659380"/>
              <a:chExt cx="862981" cy="2606040"/>
            </a:xfrm>
          </p:grpSpPr>
          <p:sp>
            <p:nvSpPr>
              <p:cNvPr id="131" name="Predefined Process 130"/>
              <p:cNvSpPr/>
              <p:nvPr/>
            </p:nvSpPr>
            <p:spPr>
              <a:xfrm>
                <a:off x="1371600" y="2659380"/>
                <a:ext cx="862981" cy="685800"/>
              </a:xfrm>
              <a:prstGeom prst="flowChartPredefined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List</a:t>
                </a:r>
              </a:p>
              <a:p>
                <a:pPr algn="ctr"/>
                <a:r>
                  <a:rPr lang="en-US" sz="1400" dirty="0" smtClean="0"/>
                  <a:t>Net</a:t>
                </a:r>
                <a:endParaRPr lang="en-US" sz="1400" dirty="0"/>
              </a:p>
            </p:txBody>
          </p:sp>
          <p:sp>
            <p:nvSpPr>
              <p:cNvPr id="132" name="Predefined Process 131"/>
              <p:cNvSpPr/>
              <p:nvPr/>
            </p:nvSpPr>
            <p:spPr>
              <a:xfrm>
                <a:off x="1371600" y="3619500"/>
                <a:ext cx="862981" cy="685800"/>
              </a:xfrm>
              <a:prstGeom prst="flowChartPredefined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Rank</a:t>
                </a:r>
              </a:p>
              <a:p>
                <a:pPr algn="ctr"/>
                <a:r>
                  <a:rPr lang="en-US" sz="1400" dirty="0" smtClean="0"/>
                  <a:t>SVM</a:t>
                </a:r>
              </a:p>
            </p:txBody>
          </p:sp>
          <p:sp>
            <p:nvSpPr>
              <p:cNvPr id="133" name="Predefined Process 132"/>
              <p:cNvSpPr/>
              <p:nvPr/>
            </p:nvSpPr>
            <p:spPr>
              <a:xfrm>
                <a:off x="1371600" y="4579620"/>
                <a:ext cx="862981" cy="685800"/>
              </a:xfrm>
              <a:prstGeom prst="flowChartPredefined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Rank</a:t>
                </a:r>
              </a:p>
              <a:p>
                <a:pPr algn="ctr"/>
                <a:r>
                  <a:rPr lang="en-US" sz="1400" dirty="0" smtClean="0"/>
                  <a:t>Net</a:t>
                </a:r>
                <a:endParaRPr lang="en-US" sz="1400" dirty="0"/>
              </a:p>
            </p:txBody>
          </p:sp>
        </p:grpSp>
        <p:sp>
          <p:nvSpPr>
            <p:cNvPr id="129" name="TextBox 128"/>
            <p:cNvSpPr txBox="1"/>
            <p:nvPr/>
          </p:nvSpPr>
          <p:spPr>
            <a:xfrm>
              <a:off x="1752600" y="5485606"/>
              <a:ext cx="3124200" cy="646331"/>
            </a:xfrm>
            <a:prstGeom prst="rect">
              <a:avLst/>
            </a:prstGeom>
            <a:noFill/>
          </p:spPr>
          <p:txBody>
            <a:bodyPr wrap="square" rtlCol="0">
              <a:spAutoFit/>
            </a:bodyPr>
            <a:lstStyle/>
            <a:p>
              <a:pPr algn="ctr"/>
              <a:r>
                <a:rPr lang="en-US" dirty="0" smtClean="0"/>
                <a:t>Ranking</a:t>
              </a:r>
            </a:p>
            <a:p>
              <a:pPr algn="ctr"/>
              <a:r>
                <a:rPr lang="en-US" dirty="0" smtClean="0"/>
                <a:t>Algorithms</a:t>
              </a:r>
            </a:p>
          </p:txBody>
        </p:sp>
        <p:sp>
          <p:nvSpPr>
            <p:cNvPr id="438" name="Striped Right Arrow 437"/>
            <p:cNvSpPr/>
            <p:nvPr/>
          </p:nvSpPr>
          <p:spPr>
            <a:xfrm>
              <a:off x="1890623" y="3886200"/>
              <a:ext cx="609600"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453"/>
          <p:cNvGrpSpPr/>
          <p:nvPr/>
        </p:nvGrpSpPr>
        <p:grpSpPr>
          <a:xfrm>
            <a:off x="3886200" y="3230881"/>
            <a:ext cx="3124200" cy="3264932"/>
            <a:chOff x="3886200" y="2590800"/>
            <a:chExt cx="3124200" cy="3264932"/>
          </a:xfrm>
        </p:grpSpPr>
        <p:sp>
          <p:nvSpPr>
            <p:cNvPr id="99" name="TextBox 98"/>
            <p:cNvSpPr txBox="1"/>
            <p:nvPr/>
          </p:nvSpPr>
          <p:spPr>
            <a:xfrm>
              <a:off x="3886200" y="5486400"/>
              <a:ext cx="3124200" cy="369332"/>
            </a:xfrm>
            <a:prstGeom prst="rect">
              <a:avLst/>
            </a:prstGeom>
            <a:noFill/>
          </p:spPr>
          <p:txBody>
            <a:bodyPr wrap="square" rtlCol="0">
              <a:spAutoFit/>
            </a:bodyPr>
            <a:lstStyle/>
            <a:p>
              <a:pPr algn="ctr"/>
              <a:r>
                <a:rPr lang="en-US" dirty="0" smtClean="0"/>
                <a:t>Results Sets</a:t>
              </a:r>
              <a:endParaRPr lang="en-US" dirty="0"/>
            </a:p>
          </p:txBody>
        </p:sp>
        <p:sp>
          <p:nvSpPr>
            <p:cNvPr id="26" name="Multidocument 25"/>
            <p:cNvSpPr/>
            <p:nvPr/>
          </p:nvSpPr>
          <p:spPr>
            <a:xfrm>
              <a:off x="4934843" y="3550920"/>
              <a:ext cx="970854" cy="822960"/>
            </a:xfrm>
            <a:prstGeom prst="flowChartMulti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R</a:t>
              </a:r>
              <a:r>
                <a:rPr lang="en-US" sz="1400" baseline="30000" dirty="0" smtClean="0"/>
                <a:t>2</a:t>
              </a:r>
              <a:endParaRPr lang="en-US" sz="1400" dirty="0"/>
            </a:p>
          </p:txBody>
        </p:sp>
        <p:sp>
          <p:nvSpPr>
            <p:cNvPr id="31" name="Multidocument 30"/>
            <p:cNvSpPr/>
            <p:nvPr/>
          </p:nvSpPr>
          <p:spPr>
            <a:xfrm>
              <a:off x="4934843" y="4511040"/>
              <a:ext cx="970854" cy="822960"/>
            </a:xfrm>
            <a:prstGeom prst="flowChartMultidocumen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R</a:t>
              </a:r>
              <a:r>
                <a:rPr lang="en-US" sz="1400" baseline="30000" dirty="0" smtClean="0"/>
                <a:t>3</a:t>
              </a:r>
              <a:endParaRPr lang="en-US" sz="1400" dirty="0"/>
            </a:p>
          </p:txBody>
        </p:sp>
        <p:sp>
          <p:nvSpPr>
            <p:cNvPr id="442" name="Multidocument 441"/>
            <p:cNvSpPr/>
            <p:nvPr/>
          </p:nvSpPr>
          <p:spPr>
            <a:xfrm>
              <a:off x="4896546" y="2590800"/>
              <a:ext cx="970854" cy="822960"/>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a:t>
              </a:r>
              <a:r>
                <a:rPr lang="en-US" sz="1400" baseline="30000" dirty="0" smtClean="0"/>
                <a:t>1</a:t>
              </a:r>
              <a:endParaRPr lang="en-US" sz="1400" dirty="0"/>
            </a:p>
          </p:txBody>
        </p:sp>
        <p:sp>
          <p:nvSpPr>
            <p:cNvPr id="444" name="Striped Right Arrow 443"/>
            <p:cNvSpPr/>
            <p:nvPr/>
          </p:nvSpPr>
          <p:spPr>
            <a:xfrm>
              <a:off x="4191000" y="3886200"/>
              <a:ext cx="609600"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7" name="Group 454"/>
          <p:cNvGrpSpPr/>
          <p:nvPr/>
        </p:nvGrpSpPr>
        <p:grpSpPr>
          <a:xfrm>
            <a:off x="6248400" y="1515012"/>
            <a:ext cx="4038600" cy="3352800"/>
            <a:chOff x="6248400" y="1143000"/>
            <a:chExt cx="4038600" cy="3352800"/>
          </a:xfrm>
        </p:grpSpPr>
        <p:sp>
          <p:nvSpPr>
            <p:cNvPr id="65" name="Predefined Process 64"/>
            <p:cNvSpPr/>
            <p:nvPr/>
          </p:nvSpPr>
          <p:spPr>
            <a:xfrm>
              <a:off x="7042291" y="3810000"/>
              <a:ext cx="1339709" cy="685800"/>
            </a:xfrm>
            <a:prstGeom prst="flowChartPredefinedProces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Evaluator</a:t>
              </a:r>
              <a:endParaRPr lang="en-US" sz="1400" dirty="0"/>
            </a:p>
          </p:txBody>
        </p:sp>
        <p:cxnSp>
          <p:nvCxnSpPr>
            <p:cNvPr id="83" name="Straight Arrow Connector 82"/>
            <p:cNvCxnSpPr/>
            <p:nvPr/>
          </p:nvCxnSpPr>
          <p:spPr>
            <a:xfrm rot="16200000" flipV="1">
              <a:off x="7520599" y="2186596"/>
              <a:ext cx="503605" cy="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5" name="Multidocument 84"/>
            <p:cNvSpPr/>
            <p:nvPr/>
          </p:nvSpPr>
          <p:spPr>
            <a:xfrm>
              <a:off x="7334946" y="1143000"/>
              <a:ext cx="970854" cy="822960"/>
            </a:xfrm>
            <a:prstGeom prst="flowChartMulti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R</a:t>
              </a:r>
              <a:r>
                <a:rPr lang="en-US" sz="1400" baseline="30000" dirty="0" smtClean="0"/>
                <a:t>2</a:t>
              </a:r>
              <a:endParaRPr lang="en-US" sz="1400" dirty="0"/>
            </a:p>
          </p:txBody>
        </p:sp>
        <p:sp>
          <p:nvSpPr>
            <p:cNvPr id="100" name="TextBox 99"/>
            <p:cNvSpPr txBox="1"/>
            <p:nvPr/>
          </p:nvSpPr>
          <p:spPr>
            <a:xfrm>
              <a:off x="7162800" y="1219200"/>
              <a:ext cx="3124200" cy="646331"/>
            </a:xfrm>
            <a:prstGeom prst="rect">
              <a:avLst/>
            </a:prstGeom>
            <a:noFill/>
          </p:spPr>
          <p:txBody>
            <a:bodyPr wrap="square" rtlCol="0">
              <a:spAutoFit/>
            </a:bodyPr>
            <a:lstStyle/>
            <a:p>
              <a:pPr algn="ctr"/>
              <a:r>
                <a:rPr lang="en-US" dirty="0" smtClean="0"/>
                <a:t>Final</a:t>
              </a:r>
            </a:p>
            <a:p>
              <a:pPr algn="ctr"/>
              <a:r>
                <a:rPr lang="en-US" dirty="0" smtClean="0"/>
                <a:t>Results</a:t>
              </a:r>
              <a:endParaRPr lang="en-US" dirty="0"/>
            </a:p>
          </p:txBody>
        </p:sp>
        <p:sp>
          <p:nvSpPr>
            <p:cNvPr id="446" name="Striped Right Arrow 445"/>
            <p:cNvSpPr/>
            <p:nvPr/>
          </p:nvSpPr>
          <p:spPr>
            <a:xfrm>
              <a:off x="6248400" y="4114800"/>
              <a:ext cx="609600"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8" name="Group 457"/>
          <p:cNvGrpSpPr/>
          <p:nvPr/>
        </p:nvGrpSpPr>
        <p:grpSpPr>
          <a:xfrm>
            <a:off x="838002" y="1936800"/>
            <a:ext cx="762198" cy="874406"/>
            <a:chOff x="838002" y="1564788"/>
            <a:chExt cx="762198" cy="874406"/>
          </a:xfrm>
        </p:grpSpPr>
        <p:sp>
          <p:nvSpPr>
            <p:cNvPr id="90" name="TextBox 89"/>
            <p:cNvSpPr txBox="1"/>
            <p:nvPr/>
          </p:nvSpPr>
          <p:spPr>
            <a:xfrm>
              <a:off x="838002" y="1564788"/>
              <a:ext cx="762198" cy="369332"/>
            </a:xfrm>
            <a:prstGeom prst="rect">
              <a:avLst/>
            </a:prstGeom>
            <a:noFill/>
          </p:spPr>
          <p:txBody>
            <a:bodyPr wrap="none" rtlCol="0">
              <a:spAutoFit/>
            </a:bodyPr>
            <a:lstStyle/>
            <a:p>
              <a:r>
                <a:rPr lang="en-US" dirty="0" smtClean="0"/>
                <a:t>Query</a:t>
              </a:r>
              <a:endParaRPr lang="en-US" dirty="0"/>
            </a:p>
          </p:txBody>
        </p:sp>
        <p:cxnSp>
          <p:nvCxnSpPr>
            <p:cNvPr id="110" name="Straight Arrow Connector 109"/>
            <p:cNvCxnSpPr/>
            <p:nvPr/>
          </p:nvCxnSpPr>
          <p:spPr>
            <a:xfrm rot="5400000">
              <a:off x="989408" y="2209403"/>
              <a:ext cx="45799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15" name="Straight Connector 114"/>
          <p:cNvCxnSpPr/>
          <p:nvPr/>
        </p:nvCxnSpPr>
        <p:spPr>
          <a:xfrm>
            <a:off x="533400" y="2885024"/>
            <a:ext cx="8001000" cy="1588"/>
          </a:xfrm>
          <a:prstGeom prst="line">
            <a:avLst/>
          </a:prstGeom>
          <a:ln w="38100" cmpd="sng">
            <a:prstDash val="sysDash"/>
          </a:ln>
        </p:spPr>
        <p:style>
          <a:lnRef idx="2">
            <a:schemeClr val="accent1"/>
          </a:lnRef>
          <a:fillRef idx="0">
            <a:schemeClr val="accent1"/>
          </a:fillRef>
          <a:effectRef idx="1">
            <a:schemeClr val="accent1"/>
          </a:effectRef>
          <a:fontRef idx="minor">
            <a:schemeClr val="tx1"/>
          </a:fontRef>
        </p:style>
      </p:cxnSp>
      <p:sp>
        <p:nvSpPr>
          <p:cNvPr id="448" name="TextBox 447"/>
          <p:cNvSpPr txBox="1"/>
          <p:nvPr/>
        </p:nvSpPr>
        <p:spPr>
          <a:xfrm>
            <a:off x="3352800" y="2505612"/>
            <a:ext cx="2057400" cy="381000"/>
          </a:xfrm>
          <a:prstGeom prst="rect">
            <a:avLst/>
          </a:prstGeom>
          <a:noFill/>
        </p:spPr>
        <p:txBody>
          <a:bodyPr wrap="square" rtlCol="0">
            <a:spAutoFit/>
          </a:bodyPr>
          <a:lstStyle/>
          <a:p>
            <a:r>
              <a:rPr lang="en-US" dirty="0" smtClean="0"/>
              <a:t>Search Engine</a:t>
            </a:r>
            <a:endParaRPr lang="en-US" dirty="0"/>
          </a:p>
        </p:txBody>
      </p:sp>
      <p:sp>
        <p:nvSpPr>
          <p:cNvPr id="32" name="Double Bracket 31"/>
          <p:cNvSpPr/>
          <p:nvPr/>
        </p:nvSpPr>
        <p:spPr>
          <a:xfrm>
            <a:off x="2667000" y="3191412"/>
            <a:ext cx="1371600" cy="2971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4" name="Rectangle 33"/>
          <p:cNvSpPr/>
          <p:nvPr/>
        </p:nvSpPr>
        <p:spPr>
          <a:xfrm>
            <a:off x="4800600" y="3115212"/>
            <a:ext cx="3657600" cy="36576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Slide Number Placeholder 37"/>
          <p:cNvSpPr>
            <a:spLocks noGrp="1"/>
          </p:cNvSpPr>
          <p:nvPr>
            <p:ph type="sldNum" sz="quarter" idx="12"/>
          </p:nvPr>
        </p:nvSpPr>
        <p:spPr/>
        <p:txBody>
          <a:bodyPr/>
          <a:lstStyle/>
          <a:p>
            <a:fld id="{89054DA0-E7D8-D443-BFB7-6B125C15CEE6}" type="slidenum">
              <a:rPr lang="en-US" smtClean="0"/>
              <a:pPr/>
              <a:t>29</a:t>
            </a:fld>
            <a:endParaRPr lang="en-US"/>
          </a:p>
        </p:txBody>
      </p:sp>
      <p:sp>
        <p:nvSpPr>
          <p:cNvPr id="35" name="Title 34"/>
          <p:cNvSpPr>
            <a:spLocks noGrp="1"/>
          </p:cNvSpPr>
          <p:nvPr>
            <p:ph type="title" idx="4294967295"/>
          </p:nvPr>
        </p:nvSpPr>
        <p:spPr>
          <a:xfrm>
            <a:off x="308431" y="630238"/>
            <a:ext cx="8574088" cy="968375"/>
          </a:xfrm>
          <a:noFill/>
        </p:spPr>
        <p:txBody>
          <a:bodyPr vert="horz" lIns="91440" tIns="45720" rIns="91440" bIns="45720" rtlCol="0" anchor="t">
            <a:noAutofit/>
          </a:bodyPr>
          <a:lstStyle/>
          <a:p>
            <a:r>
              <a:rPr lang="en-US" sz="3200" dirty="0" smtClean="0">
                <a:solidFill>
                  <a:schemeClr val="tx1"/>
                </a:solidFill>
              </a:rPr>
              <a:t>Selecting Rankers</a:t>
            </a:r>
            <a:endParaRPr lang="en-US" sz="3200" dirty="0">
              <a:solidFill>
                <a:schemeClr val="tx1"/>
              </a:solidFill>
            </a:endParaRPr>
          </a:p>
        </p:txBody>
      </p:sp>
    </p:spTree>
  </p:cSld>
  <p:clrMapOvr>
    <a:masterClrMapping/>
  </p:clrMapOvr>
  <p:transition advTm="133"/>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9054DA0-E7D8-D443-BFB7-6B125C15CEE6}" type="slidenum">
              <a:rPr lang="en-US" smtClean="0"/>
              <a:pPr/>
              <a:t>3</a:t>
            </a:fld>
            <a:endParaRPr lang="en-US"/>
          </a:p>
        </p:txBody>
      </p:sp>
      <p:sp>
        <p:nvSpPr>
          <p:cNvPr id="2" name="Title 1"/>
          <p:cNvSpPr>
            <a:spLocks noGrp="1"/>
          </p:cNvSpPr>
          <p:nvPr>
            <p:ph type="title" idx="4294967295"/>
          </p:nvPr>
        </p:nvSpPr>
        <p:spPr>
          <a:xfrm>
            <a:off x="308431" y="630238"/>
            <a:ext cx="8574088" cy="968375"/>
          </a:xfrm>
          <a:noFill/>
        </p:spPr>
        <p:txBody>
          <a:bodyPr vert="horz" lIns="91440" tIns="45720" rIns="91440" bIns="45720" rtlCol="0" anchor="t">
            <a:noAutofit/>
          </a:bodyPr>
          <a:lstStyle/>
          <a:p>
            <a:r>
              <a:rPr lang="en-US" sz="2800" dirty="0" smtClean="0">
                <a:solidFill>
                  <a:schemeClr val="tx1"/>
                </a:solidFill>
              </a:rPr>
              <a:t>Outline</a:t>
            </a:r>
            <a:endParaRPr lang="en-US" sz="2800" dirty="0">
              <a:solidFill>
                <a:schemeClr val="tx1"/>
              </a:solidFill>
            </a:endParaRPr>
          </a:p>
        </p:txBody>
      </p:sp>
      <p:sp>
        <p:nvSpPr>
          <p:cNvPr id="3" name="Content Placeholder 2"/>
          <p:cNvSpPr>
            <a:spLocks noGrp="1"/>
          </p:cNvSpPr>
          <p:nvPr>
            <p:ph idx="4294967295"/>
          </p:nvPr>
        </p:nvSpPr>
        <p:spPr>
          <a:xfrm>
            <a:off x="308431" y="1407880"/>
            <a:ext cx="8297693" cy="4742549"/>
          </a:xfrm>
        </p:spPr>
        <p:txBody>
          <a:bodyPr>
            <a:normAutofit/>
          </a:bodyPr>
          <a:lstStyle/>
          <a:p>
            <a:r>
              <a:rPr lang="en-US" dirty="0" smtClean="0"/>
              <a:t>Online Feature Selection </a:t>
            </a:r>
          </a:p>
          <a:p>
            <a:pPr lvl="1"/>
            <a:r>
              <a:rPr lang="en-US" dirty="0" smtClean="0"/>
              <a:t>Selecting Query representations – Query Reduction</a:t>
            </a:r>
          </a:p>
          <a:p>
            <a:pPr lvl="1"/>
            <a:r>
              <a:rPr lang="en-US" dirty="0" smtClean="0"/>
              <a:t>Selecting Ranking Algorithms (Rankers)</a:t>
            </a:r>
          </a:p>
          <a:p>
            <a:pPr lvl="1">
              <a:buNone/>
            </a:pPr>
            <a:endParaRPr lang="en-US" dirty="0" smtClean="0"/>
          </a:p>
          <a:p>
            <a:r>
              <a:rPr lang="en-US" dirty="0" smtClean="0"/>
              <a:t>Selecting Query Representations</a:t>
            </a:r>
          </a:p>
          <a:p>
            <a:pPr lvl="1"/>
            <a:r>
              <a:rPr lang="en-US" dirty="0" smtClean="0"/>
              <a:t>Automatic Query Reduction on the Web</a:t>
            </a:r>
          </a:p>
          <a:p>
            <a:pPr lvl="1">
              <a:buNone/>
            </a:pPr>
            <a:endParaRPr lang="en-US" dirty="0" smtClean="0"/>
          </a:p>
          <a:p>
            <a:r>
              <a:rPr lang="en-US" dirty="0" smtClean="0"/>
              <a:t>Selecting Ranking Algorithms</a:t>
            </a:r>
          </a:p>
          <a:p>
            <a:pPr lvl="1"/>
            <a:r>
              <a:rPr lang="en-US" dirty="0" smtClean="0"/>
              <a:t>Selection experiments on </a:t>
            </a:r>
            <a:r>
              <a:rPr lang="en-US" dirty="0" err="1" smtClean="0"/>
              <a:t>Letor</a:t>
            </a:r>
            <a:r>
              <a:rPr lang="en-US" dirty="0" smtClean="0"/>
              <a:t> 3.0 dataset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89054DA0-E7D8-D443-BFB7-6B125C15CEE6}" type="slidenum">
              <a:rPr lang="en-US" smtClean="0"/>
              <a:pPr/>
              <a:t>30</a:t>
            </a:fld>
            <a:endParaRPr lang="en-US"/>
          </a:p>
        </p:txBody>
      </p:sp>
      <p:sp>
        <p:nvSpPr>
          <p:cNvPr id="3" name="Content Placeholder 2"/>
          <p:cNvSpPr>
            <a:spLocks noGrp="1"/>
          </p:cNvSpPr>
          <p:nvPr>
            <p:ph idx="4294967295"/>
          </p:nvPr>
        </p:nvSpPr>
        <p:spPr>
          <a:xfrm>
            <a:off x="0" y="1184275"/>
            <a:ext cx="8229600" cy="2514600"/>
          </a:xfrm>
        </p:spPr>
        <p:txBody>
          <a:bodyPr>
            <a:noAutofit/>
          </a:bodyPr>
          <a:lstStyle/>
          <a:p>
            <a:pPr>
              <a:buNone/>
            </a:pPr>
            <a:endParaRPr lang="en-US" sz="1800" dirty="0" smtClean="0"/>
          </a:p>
          <a:p>
            <a:r>
              <a:rPr lang="en-US" sz="1800" dirty="0" err="1" smtClean="0"/>
              <a:t>Datat</a:t>
            </a:r>
            <a:r>
              <a:rPr lang="en-US" sz="1800" dirty="0" smtClean="0"/>
              <a:t> set	: 225 queries from the </a:t>
            </a:r>
            <a:r>
              <a:rPr lang="en-US" sz="1800" dirty="0" err="1" smtClean="0"/>
              <a:t>Letor</a:t>
            </a:r>
            <a:r>
              <a:rPr lang="en-US" sz="1800" dirty="0" smtClean="0"/>
              <a:t> 3.0 Data set</a:t>
            </a:r>
          </a:p>
          <a:p>
            <a:r>
              <a:rPr lang="en-US" sz="1800" dirty="0" smtClean="0"/>
              <a:t>Rankers	: </a:t>
            </a:r>
            <a:r>
              <a:rPr lang="en-US" sz="1800" dirty="0" err="1" smtClean="0"/>
              <a:t>RankBoost</a:t>
            </a:r>
            <a:r>
              <a:rPr lang="en-US" sz="1800" dirty="0" smtClean="0"/>
              <a:t>, Regression, </a:t>
            </a:r>
            <a:r>
              <a:rPr lang="en-US" sz="1800" dirty="0" err="1" smtClean="0"/>
              <a:t>FRank</a:t>
            </a:r>
          </a:p>
          <a:p>
            <a:r>
              <a:rPr lang="en-US" sz="1800" dirty="0" smtClean="0"/>
              <a:t>Task		: Select best ranker for each query.</a:t>
            </a:r>
          </a:p>
          <a:p>
            <a:r>
              <a:rPr lang="en-US" sz="1800" dirty="0" smtClean="0"/>
              <a:t>Evaluation	: MAP</a:t>
            </a:r>
          </a:p>
          <a:p>
            <a:r>
              <a:rPr lang="en-US" sz="1800" dirty="0" smtClean="0"/>
              <a:t>Features	: Scores assigned by the rankers</a:t>
            </a:r>
          </a:p>
          <a:p>
            <a:pPr lvl="1">
              <a:buNone/>
            </a:pPr>
            <a:r>
              <a:rPr lang="en-US" sz="1800" dirty="0" smtClean="0"/>
              <a:t>		: Aggregates of the features of the top ranked documents</a:t>
            </a:r>
          </a:p>
        </p:txBody>
      </p:sp>
      <p:sp>
        <p:nvSpPr>
          <p:cNvPr id="7" name="Title 6"/>
          <p:cNvSpPr>
            <a:spLocks noGrp="1"/>
          </p:cNvSpPr>
          <p:nvPr>
            <p:ph type="title" idx="4294967295"/>
          </p:nvPr>
        </p:nvSpPr>
        <p:spPr>
          <a:xfrm>
            <a:off x="290288" y="630238"/>
            <a:ext cx="8574088" cy="968375"/>
          </a:xfrm>
          <a:noFill/>
        </p:spPr>
        <p:txBody>
          <a:bodyPr vert="horz" lIns="91440" tIns="45720" rIns="91440" bIns="45720" rtlCol="0" anchor="t">
            <a:noAutofit/>
          </a:bodyPr>
          <a:lstStyle/>
          <a:p>
            <a:r>
              <a:rPr lang="en-US" sz="3200" dirty="0" smtClean="0">
                <a:solidFill>
                  <a:schemeClr val="tx1"/>
                </a:solidFill>
              </a:rPr>
              <a:t>Selecting between Two </a:t>
            </a:r>
            <a:r>
              <a:rPr lang="en-US" sz="3200" dirty="0" smtClean="0">
                <a:solidFill>
                  <a:schemeClr val="tx1"/>
                </a:solidFill>
              </a:rPr>
              <a:t>Rankers</a:t>
            </a:r>
            <a:br>
              <a:rPr lang="en-US" sz="3200" dirty="0" smtClean="0">
                <a:solidFill>
                  <a:schemeClr val="tx1"/>
                </a:solidFill>
              </a:rPr>
            </a:br>
            <a:r>
              <a:rPr lang="en-US" sz="2000" dirty="0" smtClean="0">
                <a:solidFill>
                  <a:schemeClr val="tx1"/>
                </a:solidFill>
              </a:rPr>
              <a:t>[Balasubramanian et al, SIGIR 2010]</a:t>
            </a:r>
            <a:endParaRPr lang="en-US" sz="2000" dirty="0">
              <a:solidFill>
                <a:schemeClr val="tx1"/>
              </a:solidFill>
            </a:endParaRPr>
          </a:p>
        </p:txBody>
      </p:sp>
      <p:graphicFrame>
        <p:nvGraphicFramePr>
          <p:cNvPr id="6" name="Table 5"/>
          <p:cNvGraphicFramePr>
            <a:graphicFrameLocks noGrp="1"/>
          </p:cNvGraphicFramePr>
          <p:nvPr/>
        </p:nvGraphicFramePr>
        <p:xfrm>
          <a:off x="1524000" y="4633375"/>
          <a:ext cx="6096000" cy="2062480"/>
        </p:xfrm>
        <a:graphic>
          <a:graphicData uri="http://schemas.openxmlformats.org/drawingml/2006/table">
            <a:tbl>
              <a:tblPr firstRow="1">
                <a:tableStyleId>{6E25E649-3F16-4E02-A733-19D2CDBF48F0}</a:tableStyleId>
              </a:tblPr>
              <a:tblGrid>
                <a:gridCol w="1219200"/>
                <a:gridCol w="1219200"/>
                <a:gridCol w="1219200"/>
                <a:gridCol w="1219200"/>
                <a:gridCol w="1219200"/>
              </a:tblGrid>
              <a:tr h="370840">
                <a:tc>
                  <a:txBody>
                    <a:bodyPr/>
                    <a:lstStyle/>
                    <a:p>
                      <a:pPr algn="ctr"/>
                      <a:r>
                        <a:rPr lang="en-US" sz="1600" dirty="0" err="1" smtClean="0">
                          <a:solidFill>
                            <a:srgbClr val="000000"/>
                          </a:solidFill>
                        </a:rPr>
                        <a:t>R</a:t>
                      </a:r>
                      <a:r>
                        <a:rPr lang="en-US" sz="1600" baseline="-25000" dirty="0" err="1" smtClean="0">
                          <a:solidFill>
                            <a:srgbClr val="000000"/>
                          </a:solidFill>
                        </a:rPr>
                        <a:t>base</a:t>
                      </a:r>
                      <a:endParaRPr lang="en-US" sz="1600" dirty="0">
                        <a:solidFill>
                          <a:srgbClr val="000000"/>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solidFill>
                            <a:srgbClr val="000000"/>
                          </a:solidFill>
                        </a:rPr>
                        <a:t>R</a:t>
                      </a:r>
                      <a:r>
                        <a:rPr lang="en-US" sz="1600" baseline="-25000" dirty="0" err="1" smtClean="0">
                          <a:solidFill>
                            <a:srgbClr val="000000"/>
                          </a:solidFill>
                        </a:rPr>
                        <a:t>alt</a:t>
                      </a:r>
                      <a:endParaRPr lang="en-US" sz="1600" dirty="0" smtClean="0">
                        <a:solidFill>
                          <a:srgbClr val="000000"/>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solidFill>
                            <a:srgbClr val="000000"/>
                          </a:solidFill>
                        </a:rPr>
                        <a:t>MAP(R</a:t>
                      </a:r>
                      <a:r>
                        <a:rPr lang="en-US" sz="1600" baseline="-25000" dirty="0" err="1" smtClean="0">
                          <a:solidFill>
                            <a:srgbClr val="000000"/>
                          </a:solidFill>
                        </a:rPr>
                        <a:t>base</a:t>
                      </a:r>
                      <a:r>
                        <a:rPr lang="en-US" sz="1600" baseline="0" dirty="0" smtClean="0">
                          <a:solidFill>
                            <a:srgbClr val="000000"/>
                          </a:solidFill>
                        </a:rPr>
                        <a:t>)</a:t>
                      </a:r>
                      <a:endParaRPr lang="en-US" sz="1600" dirty="0" smtClean="0">
                        <a:solidFill>
                          <a:srgbClr val="000000"/>
                        </a:solidFill>
                      </a:endParaRPr>
                    </a:p>
                    <a:p>
                      <a:pPr algn="ctr"/>
                      <a:endParaRPr lang="en-US" sz="1600" dirty="0">
                        <a:solidFill>
                          <a:srgbClr val="000000"/>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err="1" smtClean="0">
                          <a:solidFill>
                            <a:srgbClr val="000000"/>
                          </a:solidFill>
                        </a:rPr>
                        <a:t>MAP(R</a:t>
                      </a:r>
                      <a:r>
                        <a:rPr lang="en-US" sz="1600" baseline="-25000" dirty="0" err="1" smtClean="0">
                          <a:solidFill>
                            <a:srgbClr val="000000"/>
                          </a:solidFill>
                        </a:rPr>
                        <a:t>alt</a:t>
                      </a:r>
                      <a:r>
                        <a:rPr lang="en-US" sz="1600" baseline="0" dirty="0" smtClean="0">
                          <a:solidFill>
                            <a:srgbClr val="000000"/>
                          </a:solidFill>
                        </a:rPr>
                        <a:t>)</a:t>
                      </a:r>
                      <a:endParaRPr lang="en-US" sz="1600" dirty="0" smtClean="0">
                        <a:solidFill>
                          <a:srgbClr val="000000"/>
                        </a:solidFill>
                      </a:endParaRPr>
                    </a:p>
                    <a:p>
                      <a:pPr algn="ctr"/>
                      <a:endParaRPr lang="en-US" sz="1600" dirty="0">
                        <a:solidFill>
                          <a:srgbClr val="000000"/>
                        </a:solidFill>
                      </a:endParaRPr>
                    </a:p>
                  </a:txBody>
                  <a:tcPr>
                    <a:noFill/>
                  </a:tcPr>
                </a:tc>
                <a:tc>
                  <a:txBody>
                    <a:bodyPr/>
                    <a:lstStyle/>
                    <a:p>
                      <a:pPr algn="ctr"/>
                      <a:r>
                        <a:rPr lang="en-US" sz="1600" dirty="0" err="1" smtClean="0">
                          <a:solidFill>
                            <a:srgbClr val="000000"/>
                          </a:solidFill>
                        </a:rPr>
                        <a:t>MAP(R</a:t>
                      </a:r>
                      <a:r>
                        <a:rPr lang="en-US" sz="1600" baseline="-25000" dirty="0" err="1" smtClean="0">
                          <a:solidFill>
                            <a:srgbClr val="000000"/>
                          </a:solidFill>
                        </a:rPr>
                        <a:t>s</a:t>
                      </a:r>
                      <a:r>
                        <a:rPr lang="en-US" sz="1600" baseline="0" dirty="0" smtClean="0">
                          <a:solidFill>
                            <a:srgbClr val="000000"/>
                          </a:solidFill>
                        </a:rPr>
                        <a:t>)</a:t>
                      </a:r>
                      <a:endParaRPr lang="en-US" sz="1600" dirty="0">
                        <a:solidFill>
                          <a:srgbClr val="000000"/>
                        </a:solidFill>
                      </a:endParaRPr>
                    </a:p>
                  </a:txBody>
                  <a:tcPr>
                    <a:noFill/>
                  </a:tcPr>
                </a:tc>
              </a:tr>
              <a:tr h="370840">
                <a:tc>
                  <a:txBody>
                    <a:bodyPr/>
                    <a:lstStyle/>
                    <a:p>
                      <a:pPr algn="l"/>
                      <a:r>
                        <a:rPr lang="en-US" sz="1600" dirty="0" smtClean="0"/>
                        <a:t>Regression</a:t>
                      </a:r>
                      <a:endParaRPr lang="en-US" sz="1600" dirty="0"/>
                    </a:p>
                  </a:txBody>
                  <a:tcPr/>
                </a:tc>
                <a:tc>
                  <a:txBody>
                    <a:bodyPr/>
                    <a:lstStyle/>
                    <a:p>
                      <a:pPr algn="l"/>
                      <a:r>
                        <a:rPr lang="en-US" sz="1600" dirty="0" err="1" smtClean="0"/>
                        <a:t>RankBoost</a:t>
                      </a:r>
                      <a:endParaRPr lang="en-US" sz="1600" dirty="0"/>
                    </a:p>
                  </a:txBody>
                  <a:tcPr/>
                </a:tc>
                <a:tc>
                  <a:txBody>
                    <a:bodyPr/>
                    <a:lstStyle/>
                    <a:p>
                      <a:pPr algn="ctr"/>
                      <a:r>
                        <a:rPr lang="en-US" sz="1600" dirty="0" smtClean="0"/>
                        <a:t>0.5476</a:t>
                      </a:r>
                      <a:endParaRPr lang="en-US" sz="1600" dirty="0"/>
                    </a:p>
                  </a:txBody>
                  <a:tcPr/>
                </a:tc>
                <a:tc>
                  <a:txBody>
                    <a:bodyPr/>
                    <a:lstStyle/>
                    <a:p>
                      <a:pPr algn="ctr"/>
                      <a:r>
                        <a:rPr lang="en-US" sz="1600" dirty="0" smtClean="0"/>
                        <a:t>0.6596</a:t>
                      </a:r>
                      <a:endParaRPr lang="en-US" sz="1600" dirty="0"/>
                    </a:p>
                  </a:txBody>
                  <a:tcPr/>
                </a:tc>
                <a:tc>
                  <a:txBody>
                    <a:bodyPr/>
                    <a:lstStyle/>
                    <a:p>
                      <a:pPr algn="ctr"/>
                      <a:r>
                        <a:rPr lang="en-US" sz="1600" dirty="0" smtClean="0"/>
                        <a:t>0.6623</a:t>
                      </a:r>
                      <a:r>
                        <a:rPr lang="en-US" sz="1600" baseline="30000" dirty="0" smtClean="0"/>
                        <a:t>*</a:t>
                      </a:r>
                      <a:endParaRPr lang="en-US" sz="1600" dirty="0"/>
                    </a:p>
                  </a:txBody>
                  <a:tcPr/>
                </a:tc>
              </a:tr>
              <a:tr h="370840">
                <a:tc>
                  <a:txBody>
                    <a:bodyPr/>
                    <a:lstStyle/>
                    <a:p>
                      <a:pPr algn="l"/>
                      <a:r>
                        <a:rPr lang="en-US" sz="1600" dirty="0" err="1" smtClean="0"/>
                        <a:t>FRank</a:t>
                      </a:r>
                      <a:endParaRPr lang="en-US" sz="1600" dirty="0"/>
                    </a:p>
                  </a:txBody>
                  <a:tcPr/>
                </a:tc>
                <a:tc>
                  <a:txBody>
                    <a:bodyPr/>
                    <a:lstStyle/>
                    <a:p>
                      <a:pPr algn="l"/>
                      <a:r>
                        <a:rPr lang="en-US" sz="1600" dirty="0" err="1" smtClean="0"/>
                        <a:t>RankBoost</a:t>
                      </a:r>
                      <a:endParaRPr lang="en-US" sz="1600" dirty="0"/>
                    </a:p>
                  </a:txBody>
                  <a:tcPr/>
                </a:tc>
                <a:tc>
                  <a:txBody>
                    <a:bodyPr/>
                    <a:lstStyle/>
                    <a:p>
                      <a:pPr algn="ctr"/>
                      <a:r>
                        <a:rPr lang="en-US" sz="1600" dirty="0" smtClean="0"/>
                        <a:t>0.6429</a:t>
                      </a:r>
                      <a:endParaRPr lang="en-US" sz="1600" dirty="0"/>
                    </a:p>
                  </a:txBody>
                  <a:tcPr/>
                </a:tc>
                <a:tc>
                  <a:txBody>
                    <a:bodyPr/>
                    <a:lstStyle/>
                    <a:p>
                      <a:pPr algn="ctr"/>
                      <a:r>
                        <a:rPr lang="en-US" sz="1600" dirty="0" smtClean="0"/>
                        <a:t>0.6596</a:t>
                      </a:r>
                      <a:endParaRPr lang="en-US" sz="1600" dirty="0"/>
                    </a:p>
                  </a:txBody>
                  <a:tcPr/>
                </a:tc>
                <a:tc>
                  <a:txBody>
                    <a:bodyPr/>
                    <a:lstStyle/>
                    <a:p>
                      <a:pPr algn="ctr"/>
                      <a:r>
                        <a:rPr lang="en-US" sz="1600" dirty="0" smtClean="0"/>
                        <a:t>0.6591</a:t>
                      </a:r>
                      <a:r>
                        <a:rPr lang="en-US" sz="1600" baseline="30000" dirty="0" smtClean="0"/>
                        <a:t>*</a:t>
                      </a:r>
                      <a:endParaRPr lang="en-US" sz="1600" dirty="0"/>
                    </a:p>
                  </a:txBody>
                  <a:tcPr/>
                </a:tc>
              </a:tr>
              <a:tr h="370840">
                <a:tc>
                  <a:txBody>
                    <a:bodyPr/>
                    <a:lstStyle/>
                    <a:p>
                      <a:pPr algn="l"/>
                      <a:r>
                        <a:rPr lang="en-US" sz="1600" dirty="0" err="1" smtClean="0"/>
                        <a:t>RankBoost</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Regression</a:t>
                      </a:r>
                    </a:p>
                  </a:txBody>
                  <a:tcPr/>
                </a:tc>
                <a:tc>
                  <a:txBody>
                    <a:bodyPr/>
                    <a:lstStyle/>
                    <a:p>
                      <a:pPr algn="ctr"/>
                      <a:r>
                        <a:rPr lang="en-US" sz="1600" dirty="0" smtClean="0"/>
                        <a:t>0.6596</a:t>
                      </a:r>
                      <a:endParaRPr lang="en-US" sz="1600" dirty="0"/>
                    </a:p>
                  </a:txBody>
                  <a:tcPr/>
                </a:tc>
                <a:tc>
                  <a:txBody>
                    <a:bodyPr/>
                    <a:lstStyle/>
                    <a:p>
                      <a:pPr algn="ctr"/>
                      <a:r>
                        <a:rPr lang="en-US" sz="1600" dirty="0" smtClean="0"/>
                        <a:t>0.5476</a:t>
                      </a:r>
                      <a:endParaRPr lang="en-US" sz="1600" dirty="0"/>
                    </a:p>
                  </a:txBody>
                  <a:tcPr/>
                </a:tc>
                <a:tc>
                  <a:txBody>
                    <a:bodyPr/>
                    <a:lstStyle/>
                    <a:p>
                      <a:pPr algn="ctr"/>
                      <a:r>
                        <a:rPr lang="en-US" sz="1600" b="1" dirty="0" smtClean="0"/>
                        <a:t>0.6722</a:t>
                      </a:r>
                      <a:r>
                        <a:rPr lang="en-US" sz="1600" baseline="30000" dirty="0" smtClean="0"/>
                        <a:t>*</a:t>
                      </a:r>
                      <a:endParaRPr lang="en-US" sz="1600" dirty="0"/>
                    </a:p>
                  </a:txBody>
                  <a:tcPr/>
                </a:tc>
              </a:tr>
              <a:tr h="370840">
                <a:tc>
                  <a:txBody>
                    <a:bodyPr/>
                    <a:lstStyle/>
                    <a:p>
                      <a:pPr algn="l"/>
                      <a:r>
                        <a:rPr lang="en-US" sz="1600" dirty="0" err="1" smtClean="0"/>
                        <a:t>RankBoost</a:t>
                      </a:r>
                      <a:endParaRPr lang="en-US" sz="1600" dirty="0"/>
                    </a:p>
                  </a:txBody>
                  <a:tcPr/>
                </a:tc>
                <a:tc>
                  <a:txBody>
                    <a:bodyPr/>
                    <a:lstStyle/>
                    <a:p>
                      <a:pPr algn="l"/>
                      <a:r>
                        <a:rPr lang="en-US" sz="1600" dirty="0" err="1" smtClean="0"/>
                        <a:t>FRank</a:t>
                      </a:r>
                      <a:endParaRPr lang="en-US" sz="1600" dirty="0"/>
                    </a:p>
                  </a:txBody>
                  <a:tcPr/>
                </a:tc>
                <a:tc>
                  <a:txBody>
                    <a:bodyPr/>
                    <a:lstStyle/>
                    <a:p>
                      <a:pPr algn="ctr"/>
                      <a:r>
                        <a:rPr lang="en-US" sz="1600" dirty="0" smtClean="0"/>
                        <a:t>0.6596</a:t>
                      </a:r>
                      <a:endParaRPr lang="en-US" sz="1600" dirty="0"/>
                    </a:p>
                  </a:txBody>
                  <a:tcPr/>
                </a:tc>
                <a:tc>
                  <a:txBody>
                    <a:bodyPr/>
                    <a:lstStyle/>
                    <a:p>
                      <a:pPr algn="ctr"/>
                      <a:r>
                        <a:rPr lang="en-US" sz="1600" dirty="0" smtClean="0"/>
                        <a:t>0.6429</a:t>
                      </a:r>
                      <a:endParaRPr lang="en-US" sz="1600" dirty="0"/>
                    </a:p>
                  </a:txBody>
                  <a:tcPr/>
                </a:tc>
                <a:tc>
                  <a:txBody>
                    <a:bodyPr/>
                    <a:lstStyle/>
                    <a:p>
                      <a:pPr algn="ctr"/>
                      <a:r>
                        <a:rPr lang="en-US" sz="1600" dirty="0" smtClean="0"/>
                        <a:t>0.6607</a:t>
                      </a:r>
                      <a:r>
                        <a:rPr lang="en-US" sz="1600" baseline="30000" dirty="0" smtClean="0"/>
                        <a:t>*</a:t>
                      </a:r>
                      <a:endParaRPr lang="en-US" sz="1600" dirty="0"/>
                    </a:p>
                  </a:txBody>
                  <a:tcPr/>
                </a:tc>
              </a:tr>
            </a:tbl>
          </a:graphicData>
        </a:graphic>
      </p:graphicFrame>
    </p:spTree>
    <p:custDataLst>
      <p:tags r:id="rId1"/>
    </p:custDataLst>
  </p:cSld>
  <p:clrMapOvr>
    <a:masterClrMapping/>
  </p:clrMapOvr>
  <p:transition advTm="252866"/>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89054DA0-E7D8-D443-BFB7-6B125C15CEE6}" type="slidenum">
              <a:rPr lang="en-US" smtClean="0"/>
              <a:pPr/>
              <a:t>31</a:t>
            </a:fld>
            <a:endParaRPr lang="en-US"/>
          </a:p>
        </p:txBody>
      </p:sp>
      <p:sp>
        <p:nvSpPr>
          <p:cNvPr id="3" name="Content Placeholder 2"/>
          <p:cNvSpPr>
            <a:spLocks noGrp="1"/>
          </p:cNvSpPr>
          <p:nvPr>
            <p:ph idx="4294967295"/>
          </p:nvPr>
        </p:nvSpPr>
        <p:spPr>
          <a:xfrm>
            <a:off x="0" y="1184275"/>
            <a:ext cx="8229600" cy="2514600"/>
          </a:xfrm>
        </p:spPr>
        <p:txBody>
          <a:bodyPr>
            <a:noAutofit/>
          </a:bodyPr>
          <a:lstStyle/>
          <a:p>
            <a:pPr>
              <a:buNone/>
            </a:pPr>
            <a:endParaRPr lang="en-US" sz="1800" dirty="0" smtClean="0"/>
          </a:p>
          <a:p>
            <a:r>
              <a:rPr lang="en-US" sz="1800" dirty="0" err="1" smtClean="0"/>
              <a:t>Datat</a:t>
            </a:r>
            <a:r>
              <a:rPr lang="en-US" sz="1800" dirty="0" smtClean="0"/>
              <a:t> set	: 125 Topic Distillation queries from the </a:t>
            </a:r>
            <a:r>
              <a:rPr lang="en-US" sz="1800" dirty="0" err="1" smtClean="0"/>
              <a:t>Letor</a:t>
            </a:r>
            <a:r>
              <a:rPr lang="en-US" sz="1800" dirty="0" smtClean="0"/>
              <a:t> 3.0 Data set</a:t>
            </a:r>
          </a:p>
          <a:p>
            <a:r>
              <a:rPr lang="en-US" sz="1800" dirty="0" smtClean="0"/>
              <a:t>Rankers	: </a:t>
            </a:r>
            <a:r>
              <a:rPr lang="en-US" sz="1800" dirty="0" err="1" smtClean="0"/>
              <a:t>RankBoost</a:t>
            </a:r>
            <a:r>
              <a:rPr lang="en-US" sz="1800" dirty="0" smtClean="0"/>
              <a:t>, Regression, Frank, </a:t>
            </a:r>
            <a:r>
              <a:rPr lang="en-US" sz="1800" dirty="0" err="1" smtClean="0"/>
              <a:t>RankSVM</a:t>
            </a:r>
            <a:r>
              <a:rPr lang="en-US" sz="1800" dirty="0" smtClean="0"/>
              <a:t>, </a:t>
            </a:r>
            <a:r>
              <a:rPr lang="en-US" sz="1800" dirty="0" err="1" smtClean="0"/>
              <a:t>ListNet</a:t>
            </a:r>
            <a:r>
              <a:rPr lang="en-US" sz="1800" dirty="0" smtClean="0"/>
              <a:t>, </a:t>
            </a:r>
            <a:r>
              <a:rPr lang="en-US" sz="1800" dirty="0" err="1" smtClean="0"/>
              <a:t>AdaRank</a:t>
            </a:r>
            <a:r>
              <a:rPr lang="en-US" sz="1800" dirty="0" smtClean="0"/>
              <a:t> (2)</a:t>
            </a:r>
          </a:p>
          <a:p>
            <a:r>
              <a:rPr lang="en-US" sz="1800" dirty="0" smtClean="0"/>
              <a:t>Evaluation	: MAP</a:t>
            </a:r>
          </a:p>
          <a:p>
            <a:r>
              <a:rPr lang="en-US" sz="1800" dirty="0" smtClean="0"/>
              <a:t>Features	: Scores assigned by the rankers</a:t>
            </a:r>
          </a:p>
          <a:p>
            <a:pPr lvl="1">
              <a:buNone/>
            </a:pPr>
            <a:r>
              <a:rPr lang="en-US" sz="1800" dirty="0" smtClean="0"/>
              <a:t>		: Aggregates of the features of the top ranked documents</a:t>
            </a:r>
          </a:p>
        </p:txBody>
      </p:sp>
      <p:sp>
        <p:nvSpPr>
          <p:cNvPr id="7" name="Title 6"/>
          <p:cNvSpPr>
            <a:spLocks noGrp="1"/>
          </p:cNvSpPr>
          <p:nvPr>
            <p:ph type="title" idx="4294967295"/>
          </p:nvPr>
        </p:nvSpPr>
        <p:spPr>
          <a:xfrm>
            <a:off x="272145" y="630238"/>
            <a:ext cx="8574088" cy="968375"/>
          </a:xfrm>
          <a:noFill/>
        </p:spPr>
        <p:txBody>
          <a:bodyPr vert="horz" lIns="91440" tIns="45720" rIns="91440" bIns="45720" rtlCol="0" anchor="t">
            <a:noAutofit/>
          </a:bodyPr>
          <a:lstStyle/>
          <a:p>
            <a:r>
              <a:rPr lang="en-US" sz="3200" dirty="0" smtClean="0">
                <a:solidFill>
                  <a:schemeClr val="tx1"/>
                </a:solidFill>
              </a:rPr>
              <a:t>Ranker Selection for Fusion using </a:t>
            </a:r>
            <a:r>
              <a:rPr lang="en-US" sz="3200" dirty="0" err="1" smtClean="0">
                <a:solidFill>
                  <a:schemeClr val="tx1"/>
                </a:solidFill>
              </a:rPr>
              <a:t>CombMNZ</a:t>
            </a:r>
            <a:endParaRPr lang="en-US" sz="3200" dirty="0">
              <a:solidFill>
                <a:schemeClr val="tx1"/>
              </a:solidFill>
            </a:endParaRPr>
          </a:p>
        </p:txBody>
      </p:sp>
      <p:pic>
        <p:nvPicPr>
          <p:cNvPr id="8" name="Picture 7"/>
          <p:cNvPicPr>
            <a:picLocks noChangeAspect="1"/>
          </p:cNvPicPr>
          <p:nvPr/>
        </p:nvPicPr>
        <p:blipFill>
          <a:blip r:embed="rId3"/>
          <a:stretch>
            <a:fillRect/>
          </a:stretch>
        </p:blipFill>
        <p:spPr>
          <a:xfrm>
            <a:off x="284163" y="4330700"/>
            <a:ext cx="8788400" cy="2527300"/>
          </a:xfrm>
          <a:prstGeom prst="rect">
            <a:avLst/>
          </a:prstGeom>
        </p:spPr>
      </p:pic>
    </p:spTree>
    <p:custDataLst>
      <p:tags r:id="rId1"/>
    </p:custDataLst>
  </p:cSld>
  <p:clrMapOvr>
    <a:masterClrMapping/>
  </p:clrMapOvr>
  <p:transition advTm="252866"/>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9054DA0-E7D8-D443-BFB7-6B125C15CEE6}" type="slidenum">
              <a:rPr lang="en-US" smtClean="0"/>
              <a:pPr/>
              <a:t>32</a:t>
            </a:fld>
            <a:endParaRPr lang="en-US"/>
          </a:p>
        </p:txBody>
      </p:sp>
      <p:sp>
        <p:nvSpPr>
          <p:cNvPr id="2" name="Title 1"/>
          <p:cNvSpPr>
            <a:spLocks noGrp="1"/>
          </p:cNvSpPr>
          <p:nvPr>
            <p:ph type="title" idx="4294967295"/>
          </p:nvPr>
        </p:nvSpPr>
        <p:spPr>
          <a:xfrm>
            <a:off x="272142" y="630238"/>
            <a:ext cx="8664938" cy="968375"/>
          </a:xfrm>
          <a:noFill/>
        </p:spPr>
        <p:txBody>
          <a:bodyPr vert="horz" lIns="91440" tIns="45720" rIns="91440" bIns="45720" rtlCol="0" anchor="t">
            <a:noAutofit/>
          </a:bodyPr>
          <a:lstStyle/>
          <a:p>
            <a:r>
              <a:rPr lang="en-US" sz="3200" dirty="0" smtClean="0">
                <a:solidFill>
                  <a:schemeClr val="tx1"/>
                </a:solidFill>
              </a:rPr>
              <a:t>Conclusions and Future Work</a:t>
            </a:r>
            <a:endParaRPr lang="en-US" sz="3200" dirty="0">
              <a:solidFill>
                <a:schemeClr val="tx1"/>
              </a:solidFill>
            </a:endParaRPr>
          </a:p>
        </p:txBody>
      </p:sp>
      <p:sp>
        <p:nvSpPr>
          <p:cNvPr id="4" name="Content Placeholder 2"/>
          <p:cNvSpPr>
            <a:spLocks noGrp="1"/>
          </p:cNvSpPr>
          <p:nvPr>
            <p:ph idx="4294967295"/>
          </p:nvPr>
        </p:nvSpPr>
        <p:spPr>
          <a:xfrm>
            <a:off x="179090" y="1269849"/>
            <a:ext cx="8757989" cy="4733071"/>
          </a:xfrm>
        </p:spPr>
        <p:txBody>
          <a:bodyPr>
            <a:noAutofit/>
          </a:bodyPr>
          <a:lstStyle/>
          <a:p>
            <a:pPr marL="454025" lvl="1" indent="-454025">
              <a:spcBef>
                <a:spcPts val="2000"/>
              </a:spcBef>
            </a:pPr>
            <a:r>
              <a:rPr lang="en-US" dirty="0" smtClean="0"/>
              <a:t>Selecting query representations can be viewed as</a:t>
            </a:r>
            <a:r>
              <a:rPr lang="en-US" dirty="0" smtClean="0"/>
              <a:t> query-dependent selection of features or as online feature selection.</a:t>
            </a:r>
          </a:p>
          <a:p>
            <a:pPr marL="454025" lvl="1" indent="-454025">
              <a:spcBef>
                <a:spcPts val="2000"/>
              </a:spcBef>
            </a:pPr>
            <a:r>
              <a:rPr lang="en-US" sz="2000" dirty="0" smtClean="0"/>
              <a:t>Query</a:t>
            </a:r>
            <a:r>
              <a:rPr lang="en-US" sz="2000" dirty="0" smtClean="0"/>
              <a:t>-dependent selection</a:t>
            </a:r>
            <a:r>
              <a:rPr lang="en-US" sz="2000" dirty="0" smtClean="0"/>
              <a:t> using retrieval scores and retrieval features shows promise</a:t>
            </a:r>
          </a:p>
          <a:p>
            <a:pPr marL="800100" lvl="2" indent="-454025">
              <a:spcBef>
                <a:spcPts val="2000"/>
              </a:spcBef>
            </a:pPr>
            <a:r>
              <a:rPr lang="en-US" dirty="0" smtClean="0"/>
              <a:t>Significant improvements for automatic query reduction</a:t>
            </a:r>
          </a:p>
          <a:p>
            <a:pPr marL="800100" lvl="2" indent="-454025">
              <a:spcBef>
                <a:spcPts val="2000"/>
              </a:spcBef>
            </a:pPr>
            <a:r>
              <a:rPr lang="en-US" dirty="0" smtClean="0"/>
              <a:t>Improvements when selecting between two ranking algorithms.</a:t>
            </a:r>
            <a:endParaRPr lang="en-US" dirty="0" smtClean="0"/>
          </a:p>
          <a:p>
            <a:pPr marL="454025" lvl="1" indent="-454025">
              <a:spcBef>
                <a:spcPts val="2000"/>
              </a:spcBef>
            </a:pPr>
            <a:r>
              <a:rPr lang="en-US" sz="2000" dirty="0" smtClean="0"/>
              <a:t>Efficiency </a:t>
            </a:r>
            <a:r>
              <a:rPr lang="en-US" sz="2000" dirty="0" smtClean="0"/>
              <a:t>and variance</a:t>
            </a:r>
            <a:r>
              <a:rPr lang="en-US" sz="2000" dirty="0" smtClean="0"/>
              <a:t> are </a:t>
            </a:r>
            <a:r>
              <a:rPr lang="en-US" sz="2000" dirty="0" smtClean="0"/>
              <a:t>important issues</a:t>
            </a:r>
            <a:r>
              <a:rPr lang="en-US" sz="2000" dirty="0" smtClean="0"/>
              <a:t> in query-dependent selection</a:t>
            </a:r>
          </a:p>
          <a:p>
            <a:pPr marL="800100" lvl="2" indent="-454025">
              <a:spcBef>
                <a:spcPts val="2000"/>
              </a:spcBef>
            </a:pPr>
            <a:r>
              <a:rPr lang="en-US" dirty="0" smtClean="0"/>
              <a:t>Two-staged approach that performs selection only when necessary</a:t>
            </a:r>
          </a:p>
          <a:p>
            <a:pPr marL="800100" lvl="2" indent="-454025">
              <a:spcBef>
                <a:spcPts val="2000"/>
              </a:spcBef>
            </a:pPr>
            <a:r>
              <a:rPr lang="en-US" dirty="0" smtClean="0"/>
              <a:t>Mechanisms that trade-off performance for robustness in selection.</a:t>
            </a:r>
            <a:endParaRPr lang="en-US" dirty="0" smtClean="0"/>
          </a:p>
          <a:p>
            <a:pPr marL="454025" lvl="1" indent="-454025">
              <a:spcBef>
                <a:spcPts val="2000"/>
              </a:spcBef>
            </a:pPr>
            <a:r>
              <a:rPr lang="en-US" sz="2200" dirty="0" smtClean="0"/>
              <a:t>Online</a:t>
            </a:r>
            <a:r>
              <a:rPr lang="en-US" sz="2200" dirty="0" smtClean="0"/>
              <a:t> selection </a:t>
            </a:r>
            <a:r>
              <a:rPr lang="en-US" sz="2200" dirty="0" smtClean="0"/>
              <a:t>of </a:t>
            </a:r>
            <a:r>
              <a:rPr lang="en-US" sz="2200" dirty="0" smtClean="0"/>
              <a:t>rankers trained with different feature subsets.</a:t>
            </a:r>
          </a:p>
          <a:p>
            <a:pPr lvl="1"/>
            <a:endParaRPr lang="en-US" sz="2000" dirty="0" smtClean="0"/>
          </a:p>
          <a:p>
            <a:endParaRPr lang="en-US" dirty="0" smtClean="0"/>
          </a:p>
          <a:p>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9054DA0-E7D8-D443-BFB7-6B125C15CEE6}" type="slidenum">
              <a:rPr lang="en-US" smtClean="0"/>
              <a:pPr/>
              <a:t>4</a:t>
            </a:fld>
            <a:endParaRPr lang="en-US"/>
          </a:p>
        </p:txBody>
      </p:sp>
      <p:sp>
        <p:nvSpPr>
          <p:cNvPr id="2" name="Title 1"/>
          <p:cNvSpPr>
            <a:spLocks noGrp="1"/>
          </p:cNvSpPr>
          <p:nvPr>
            <p:ph type="title" idx="4294967295"/>
          </p:nvPr>
        </p:nvSpPr>
        <p:spPr>
          <a:xfrm>
            <a:off x="308431" y="630238"/>
            <a:ext cx="8574088" cy="968375"/>
          </a:xfrm>
          <a:noFill/>
        </p:spPr>
        <p:txBody>
          <a:bodyPr vert="horz" lIns="91440" tIns="45720" rIns="91440" bIns="45720" rtlCol="0" anchor="t">
            <a:noAutofit/>
          </a:bodyPr>
          <a:lstStyle/>
          <a:p>
            <a:r>
              <a:rPr lang="en-US" sz="2800" dirty="0" smtClean="0">
                <a:solidFill>
                  <a:schemeClr val="tx1"/>
                </a:solidFill>
              </a:rPr>
              <a:t>Query Reduction for Long Queries</a:t>
            </a:r>
            <a:endParaRPr lang="en-US" sz="2800" dirty="0">
              <a:solidFill>
                <a:schemeClr val="tx1"/>
              </a:solidFill>
            </a:endParaRPr>
          </a:p>
        </p:txBody>
      </p:sp>
      <p:sp>
        <p:nvSpPr>
          <p:cNvPr id="3" name="Content Placeholder 2"/>
          <p:cNvSpPr>
            <a:spLocks noGrp="1"/>
          </p:cNvSpPr>
          <p:nvPr>
            <p:ph idx="4294967295"/>
          </p:nvPr>
        </p:nvSpPr>
        <p:spPr>
          <a:xfrm>
            <a:off x="308431" y="1407880"/>
            <a:ext cx="8297693" cy="4742549"/>
          </a:xfrm>
        </p:spPr>
        <p:txBody>
          <a:bodyPr>
            <a:normAutofit/>
          </a:bodyPr>
          <a:lstStyle/>
          <a:p>
            <a:r>
              <a:rPr lang="en-US" dirty="0" smtClean="0"/>
              <a:t>Long queries often contain terms that are not critical to the retrieval performance</a:t>
            </a:r>
          </a:p>
          <a:p>
            <a:endParaRPr lang="en-US" dirty="0" smtClean="0"/>
          </a:p>
          <a:p>
            <a:pPr>
              <a:buNone/>
            </a:pPr>
            <a:endParaRPr lang="en-US" dirty="0" smtClean="0"/>
          </a:p>
          <a:p>
            <a:r>
              <a:rPr lang="en-US" dirty="0" smtClean="0"/>
              <a:t>Removing such terms leads to improved ranking effectiveness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Slide Number Placeholder 22"/>
          <p:cNvSpPr>
            <a:spLocks noGrp="1"/>
          </p:cNvSpPr>
          <p:nvPr>
            <p:ph type="sldNum" sz="quarter" idx="12"/>
          </p:nvPr>
        </p:nvSpPr>
        <p:spPr/>
        <p:txBody>
          <a:bodyPr/>
          <a:lstStyle/>
          <a:p>
            <a:fld id="{89054DA0-E7D8-D443-BFB7-6B125C15CEE6}" type="slidenum">
              <a:rPr lang="en-US" smtClean="0"/>
              <a:pPr/>
              <a:t>5</a:t>
            </a:fld>
            <a:endParaRPr lang="en-US"/>
          </a:p>
        </p:txBody>
      </p:sp>
      <p:sp>
        <p:nvSpPr>
          <p:cNvPr id="2" name="Title 1"/>
          <p:cNvSpPr>
            <a:spLocks noGrp="1"/>
          </p:cNvSpPr>
          <p:nvPr>
            <p:ph type="title" idx="4294967295"/>
          </p:nvPr>
        </p:nvSpPr>
        <p:spPr>
          <a:xfrm>
            <a:off x="272145" y="630238"/>
            <a:ext cx="8574088" cy="968375"/>
          </a:xfrm>
          <a:noFill/>
        </p:spPr>
        <p:txBody>
          <a:bodyPr vert="horz" lIns="91440" tIns="45720" rIns="91440" bIns="45720" rtlCol="0" anchor="t">
            <a:noAutofit/>
          </a:bodyPr>
          <a:lstStyle/>
          <a:p>
            <a:r>
              <a:rPr lang="en-US" sz="2800" dirty="0" smtClean="0">
                <a:solidFill>
                  <a:schemeClr val="tx1"/>
                </a:solidFill>
              </a:rPr>
              <a:t>Query Reduction as Online Feature Selection</a:t>
            </a:r>
            <a:endParaRPr lang="en-US" sz="2800" dirty="0">
              <a:solidFill>
                <a:schemeClr val="tx1"/>
              </a:solidFill>
            </a:endParaRPr>
          </a:p>
        </p:txBody>
      </p:sp>
      <p:sp>
        <p:nvSpPr>
          <p:cNvPr id="16" name="TextBox 15"/>
          <p:cNvSpPr txBox="1"/>
          <p:nvPr/>
        </p:nvSpPr>
        <p:spPr>
          <a:xfrm>
            <a:off x="573357" y="2048395"/>
            <a:ext cx="1312658" cy="369332"/>
          </a:xfrm>
          <a:prstGeom prst="rect">
            <a:avLst/>
          </a:prstGeom>
          <a:noFill/>
        </p:spPr>
        <p:txBody>
          <a:bodyPr wrap="square" rtlCol="0">
            <a:spAutoFit/>
          </a:bodyPr>
          <a:lstStyle/>
          <a:p>
            <a:pPr algn="r"/>
            <a:r>
              <a:rPr lang="en-US" dirty="0" smtClean="0"/>
              <a:t>query</a:t>
            </a:r>
            <a:endParaRPr lang="en-US" dirty="0"/>
          </a:p>
        </p:txBody>
      </p:sp>
      <p:sp>
        <p:nvSpPr>
          <p:cNvPr id="19" name="TextBox 18"/>
          <p:cNvSpPr txBox="1"/>
          <p:nvPr/>
        </p:nvSpPr>
        <p:spPr>
          <a:xfrm>
            <a:off x="-264035" y="2827893"/>
            <a:ext cx="2137477" cy="369332"/>
          </a:xfrm>
          <a:prstGeom prst="rect">
            <a:avLst/>
          </a:prstGeom>
          <a:noFill/>
        </p:spPr>
        <p:txBody>
          <a:bodyPr wrap="square" rtlCol="0">
            <a:spAutoFit/>
          </a:bodyPr>
          <a:lstStyle/>
          <a:p>
            <a:pPr algn="r"/>
            <a:r>
              <a:rPr lang="en-US" dirty="0" smtClean="0"/>
              <a:t>term level features</a:t>
            </a:r>
            <a:endParaRPr lang="en-US" dirty="0"/>
          </a:p>
        </p:txBody>
      </p:sp>
      <p:sp>
        <p:nvSpPr>
          <p:cNvPr id="20" name="TextBox 19"/>
          <p:cNvSpPr txBox="1"/>
          <p:nvPr/>
        </p:nvSpPr>
        <p:spPr>
          <a:xfrm>
            <a:off x="6479135" y="2848882"/>
            <a:ext cx="2457945" cy="369332"/>
          </a:xfrm>
          <a:prstGeom prst="rect">
            <a:avLst/>
          </a:prstGeom>
          <a:noFill/>
        </p:spPr>
        <p:txBody>
          <a:bodyPr wrap="square" rtlCol="0">
            <a:spAutoFit/>
          </a:bodyPr>
          <a:lstStyle/>
          <a:p>
            <a:r>
              <a:rPr lang="en-US" dirty="0" smtClean="0"/>
              <a:t>TF, IDF, TF-Title, TF-Body</a:t>
            </a:r>
            <a:endParaRPr lang="en-US" dirty="0"/>
          </a:p>
        </p:txBody>
      </p:sp>
      <p:pic>
        <p:nvPicPr>
          <p:cNvPr id="25" name="Picture 24"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529681" y="2100227"/>
            <a:ext cx="2159000" cy="317500"/>
          </a:xfrm>
          <a:prstGeom prst="rect">
            <a:avLst/>
          </a:prstGeom>
        </p:spPr>
      </p:pic>
      <p:sp>
        <p:nvSpPr>
          <p:cNvPr id="26" name="TextBox 25"/>
          <p:cNvSpPr txBox="1"/>
          <p:nvPr/>
        </p:nvSpPr>
        <p:spPr>
          <a:xfrm>
            <a:off x="-183836" y="3642040"/>
            <a:ext cx="2137477" cy="369332"/>
          </a:xfrm>
          <a:prstGeom prst="rect">
            <a:avLst/>
          </a:prstGeom>
          <a:noFill/>
        </p:spPr>
        <p:txBody>
          <a:bodyPr wrap="square" rtlCol="0">
            <a:spAutoFit/>
          </a:bodyPr>
          <a:lstStyle/>
          <a:p>
            <a:pPr algn="r"/>
            <a:r>
              <a:rPr lang="en-US" dirty="0" smtClean="0"/>
              <a:t>ranking function</a:t>
            </a:r>
            <a:endParaRPr lang="en-US" dirty="0"/>
          </a:p>
        </p:txBody>
      </p:sp>
      <p:pic>
        <p:nvPicPr>
          <p:cNvPr id="29" name="Picture 28"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075244" y="3439356"/>
            <a:ext cx="3124200" cy="939800"/>
          </a:xfrm>
          <a:prstGeom prst="rect">
            <a:avLst/>
          </a:prstGeom>
        </p:spPr>
      </p:pic>
      <p:pic>
        <p:nvPicPr>
          <p:cNvPr id="30" name="Picture 29"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454243" y="2867025"/>
            <a:ext cx="2540000" cy="330200"/>
          </a:xfrm>
          <a:prstGeom prst="rect">
            <a:avLst/>
          </a:prstGeom>
        </p:spPr>
      </p:pic>
      <p:sp>
        <p:nvSpPr>
          <p:cNvPr id="33" name="TextBox 32"/>
          <p:cNvSpPr txBox="1"/>
          <p:nvPr/>
        </p:nvSpPr>
        <p:spPr>
          <a:xfrm>
            <a:off x="6479135" y="2048395"/>
            <a:ext cx="2034398" cy="369332"/>
          </a:xfrm>
          <a:prstGeom prst="rect">
            <a:avLst/>
          </a:prstGeom>
          <a:noFill/>
        </p:spPr>
        <p:txBody>
          <a:bodyPr wrap="square" rtlCol="0">
            <a:spAutoFit/>
          </a:bodyPr>
          <a:lstStyle/>
          <a:p>
            <a:r>
              <a:rPr lang="en-US" dirty="0" smtClean="0"/>
              <a:t>{</a:t>
            </a:r>
            <a:r>
              <a:rPr lang="en-US" dirty="0" err="1" smtClean="0"/>
              <a:t>easter</a:t>
            </a:r>
            <a:r>
              <a:rPr lang="en-US" dirty="0" smtClean="0"/>
              <a:t>, egg, hunt}</a:t>
            </a:r>
            <a:endParaRPr lang="en-US" dirty="0"/>
          </a:p>
        </p:txBody>
      </p:sp>
      <p:cxnSp>
        <p:nvCxnSpPr>
          <p:cNvPr id="36" name="Straight Connector 35"/>
          <p:cNvCxnSpPr/>
          <p:nvPr/>
        </p:nvCxnSpPr>
        <p:spPr>
          <a:xfrm rot="5400000">
            <a:off x="-337933" y="4391801"/>
            <a:ext cx="458314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rot="5400000">
            <a:off x="4180880" y="4354721"/>
            <a:ext cx="4583148" cy="1588"/>
          </a:xfrm>
          <a:prstGeom prst="line">
            <a:avLst/>
          </a:prstGeom>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7295711" y="1679063"/>
            <a:ext cx="1312658" cy="369332"/>
          </a:xfrm>
          <a:prstGeom prst="rect">
            <a:avLst/>
          </a:prstGeom>
          <a:noFill/>
        </p:spPr>
        <p:txBody>
          <a:bodyPr wrap="square" rtlCol="0">
            <a:spAutoFit/>
          </a:bodyPr>
          <a:lstStyle/>
          <a:p>
            <a:r>
              <a:rPr lang="en-US" b="1" u="sng" dirty="0" smtClean="0">
                <a:solidFill>
                  <a:schemeClr val="accent1"/>
                </a:solidFill>
              </a:rPr>
              <a:t>Examples</a:t>
            </a:r>
            <a:endParaRPr lang="en-US" b="1" u="sng" dirty="0">
              <a:solidFill>
                <a:schemeClr val="accent1"/>
              </a:solidFill>
            </a:endParaRPr>
          </a:p>
        </p:txBody>
      </p:sp>
      <p:pic>
        <p:nvPicPr>
          <p:cNvPr id="21" name="Picture 20"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2061705" y="4379156"/>
            <a:ext cx="4089400" cy="901700"/>
          </a:xfrm>
          <a:prstGeom prst="rect">
            <a:avLst/>
          </a:prstGeom>
        </p:spPr>
      </p:pic>
      <p:pic>
        <p:nvPicPr>
          <p:cNvPr id="22" name="Picture 21"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6685258" y="4425942"/>
            <a:ext cx="2458742" cy="7241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 name="Slide Number Placeholder 28"/>
          <p:cNvSpPr>
            <a:spLocks noGrp="1"/>
          </p:cNvSpPr>
          <p:nvPr>
            <p:ph type="sldNum" sz="quarter" idx="12"/>
          </p:nvPr>
        </p:nvSpPr>
        <p:spPr/>
        <p:txBody>
          <a:bodyPr/>
          <a:lstStyle/>
          <a:p>
            <a:fld id="{89054DA0-E7D8-D443-BFB7-6B125C15CEE6}" type="slidenum">
              <a:rPr lang="en-US" smtClean="0"/>
              <a:pPr/>
              <a:t>6</a:t>
            </a:fld>
            <a:endParaRPr lang="en-US"/>
          </a:p>
        </p:txBody>
      </p:sp>
      <p:sp>
        <p:nvSpPr>
          <p:cNvPr id="2" name="Title 1"/>
          <p:cNvSpPr>
            <a:spLocks noGrp="1"/>
          </p:cNvSpPr>
          <p:nvPr>
            <p:ph type="title" idx="4294967295"/>
          </p:nvPr>
        </p:nvSpPr>
        <p:spPr>
          <a:xfrm>
            <a:off x="290288" y="630238"/>
            <a:ext cx="8574088" cy="968375"/>
          </a:xfrm>
          <a:noFill/>
        </p:spPr>
        <p:txBody>
          <a:bodyPr vert="horz" lIns="91440" tIns="45720" rIns="91440" bIns="45720" rtlCol="0" anchor="t">
            <a:noAutofit/>
          </a:bodyPr>
          <a:lstStyle/>
          <a:p>
            <a:r>
              <a:rPr lang="en-US" sz="2800" dirty="0" smtClean="0">
                <a:solidFill>
                  <a:schemeClr val="tx1"/>
                </a:solidFill>
              </a:rPr>
              <a:t>Query Reduction as Online Feature Selection</a:t>
            </a:r>
            <a:endParaRPr lang="en-US" sz="2800" dirty="0">
              <a:solidFill>
                <a:schemeClr val="tx1"/>
              </a:solidFill>
            </a:endParaRPr>
          </a:p>
        </p:txBody>
      </p:sp>
      <p:sp>
        <p:nvSpPr>
          <p:cNvPr id="16" name="TextBox 15"/>
          <p:cNvSpPr txBox="1"/>
          <p:nvPr/>
        </p:nvSpPr>
        <p:spPr>
          <a:xfrm>
            <a:off x="573357" y="1812536"/>
            <a:ext cx="1312658" cy="369332"/>
          </a:xfrm>
          <a:prstGeom prst="rect">
            <a:avLst/>
          </a:prstGeom>
          <a:noFill/>
        </p:spPr>
        <p:txBody>
          <a:bodyPr wrap="square" rtlCol="0">
            <a:spAutoFit/>
          </a:bodyPr>
          <a:lstStyle/>
          <a:p>
            <a:pPr algn="r"/>
            <a:r>
              <a:rPr lang="en-US" dirty="0" smtClean="0"/>
              <a:t>query</a:t>
            </a:r>
            <a:endParaRPr lang="en-US" dirty="0"/>
          </a:p>
        </p:txBody>
      </p:sp>
      <p:sp>
        <p:nvSpPr>
          <p:cNvPr id="19" name="TextBox 18"/>
          <p:cNvSpPr txBox="1"/>
          <p:nvPr/>
        </p:nvSpPr>
        <p:spPr>
          <a:xfrm>
            <a:off x="-251462" y="2370692"/>
            <a:ext cx="2137477" cy="369332"/>
          </a:xfrm>
          <a:prstGeom prst="rect">
            <a:avLst/>
          </a:prstGeom>
          <a:noFill/>
        </p:spPr>
        <p:txBody>
          <a:bodyPr wrap="square" rtlCol="0">
            <a:spAutoFit/>
          </a:bodyPr>
          <a:lstStyle/>
          <a:p>
            <a:pPr algn="r"/>
            <a:r>
              <a:rPr lang="en-US" dirty="0" smtClean="0"/>
              <a:t>term level features</a:t>
            </a:r>
            <a:endParaRPr lang="en-US" dirty="0"/>
          </a:p>
        </p:txBody>
      </p:sp>
      <p:pic>
        <p:nvPicPr>
          <p:cNvPr id="25" name="Picture 24"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567400" y="1864368"/>
            <a:ext cx="2159000" cy="317500"/>
          </a:xfrm>
          <a:prstGeom prst="rect">
            <a:avLst/>
          </a:prstGeom>
        </p:spPr>
      </p:pic>
      <p:sp>
        <p:nvSpPr>
          <p:cNvPr id="26" name="TextBox 25"/>
          <p:cNvSpPr txBox="1"/>
          <p:nvPr/>
        </p:nvSpPr>
        <p:spPr>
          <a:xfrm>
            <a:off x="-183836" y="3642040"/>
            <a:ext cx="2137477" cy="369332"/>
          </a:xfrm>
          <a:prstGeom prst="rect">
            <a:avLst/>
          </a:prstGeom>
          <a:noFill/>
        </p:spPr>
        <p:txBody>
          <a:bodyPr wrap="square" rtlCol="0">
            <a:spAutoFit/>
          </a:bodyPr>
          <a:lstStyle/>
          <a:p>
            <a:pPr algn="r"/>
            <a:r>
              <a:rPr lang="en-US" dirty="0" smtClean="0"/>
              <a:t>ranking function</a:t>
            </a:r>
            <a:endParaRPr lang="en-US" dirty="0"/>
          </a:p>
        </p:txBody>
      </p:sp>
      <p:pic>
        <p:nvPicPr>
          <p:cNvPr id="30" name="Picture 2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493963" y="2409824"/>
            <a:ext cx="2540000" cy="330200"/>
          </a:xfrm>
          <a:prstGeom prst="rect">
            <a:avLst/>
          </a:prstGeom>
        </p:spPr>
      </p:pic>
      <p:cxnSp>
        <p:nvCxnSpPr>
          <p:cNvPr id="36" name="Straight Connector 35"/>
          <p:cNvCxnSpPr/>
          <p:nvPr/>
        </p:nvCxnSpPr>
        <p:spPr>
          <a:xfrm rot="5400000">
            <a:off x="-484160" y="4248749"/>
            <a:ext cx="4872427" cy="1588"/>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Picture 17"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177371" y="3452351"/>
            <a:ext cx="3759200" cy="939800"/>
          </a:xfrm>
          <a:prstGeom prst="rect">
            <a:avLst/>
          </a:prstGeom>
        </p:spPr>
      </p:pic>
      <p:sp>
        <p:nvSpPr>
          <p:cNvPr id="34" name="TextBox 33"/>
          <p:cNvSpPr txBox="1"/>
          <p:nvPr/>
        </p:nvSpPr>
        <p:spPr>
          <a:xfrm>
            <a:off x="-160747" y="2984538"/>
            <a:ext cx="2137477" cy="369332"/>
          </a:xfrm>
          <a:prstGeom prst="rect">
            <a:avLst/>
          </a:prstGeom>
          <a:noFill/>
        </p:spPr>
        <p:txBody>
          <a:bodyPr wrap="square" rtlCol="0">
            <a:spAutoFit/>
          </a:bodyPr>
          <a:lstStyle/>
          <a:p>
            <a:pPr algn="r"/>
            <a:r>
              <a:rPr lang="en-US" dirty="0" smtClean="0"/>
              <a:t>selector function</a:t>
            </a:r>
          </a:p>
        </p:txBody>
      </p:sp>
      <p:sp>
        <p:nvSpPr>
          <p:cNvPr id="37" name="TextBox 36"/>
          <p:cNvSpPr txBox="1"/>
          <p:nvPr/>
        </p:nvSpPr>
        <p:spPr>
          <a:xfrm>
            <a:off x="4368461" y="3059988"/>
            <a:ext cx="4707505" cy="369332"/>
          </a:xfrm>
          <a:prstGeom prst="rect">
            <a:avLst/>
          </a:prstGeom>
          <a:noFill/>
        </p:spPr>
        <p:txBody>
          <a:bodyPr wrap="square" rtlCol="0">
            <a:spAutoFit/>
          </a:bodyPr>
          <a:lstStyle/>
          <a:p>
            <a:pPr algn="r"/>
            <a:r>
              <a:rPr lang="en-US" dirty="0" smtClean="0">
                <a:solidFill>
                  <a:schemeClr val="accent1"/>
                </a:solidFill>
              </a:rPr>
              <a:t>indicates selection of a query term</a:t>
            </a:r>
          </a:p>
        </p:txBody>
      </p:sp>
      <p:cxnSp>
        <p:nvCxnSpPr>
          <p:cNvPr id="31" name="Straight Connector 30"/>
          <p:cNvCxnSpPr/>
          <p:nvPr/>
        </p:nvCxnSpPr>
        <p:spPr>
          <a:xfrm>
            <a:off x="36286" y="2932789"/>
            <a:ext cx="9052371"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2177371" y="4771571"/>
            <a:ext cx="6687005" cy="646331"/>
          </a:xfrm>
          <a:prstGeom prst="rect">
            <a:avLst/>
          </a:prstGeom>
          <a:noFill/>
          <a:ln>
            <a:solidFill>
              <a:srgbClr val="FF0000"/>
            </a:solidFill>
          </a:ln>
        </p:spPr>
        <p:txBody>
          <a:bodyPr wrap="square" rtlCol="0">
            <a:spAutoFit/>
          </a:bodyPr>
          <a:lstStyle/>
          <a:p>
            <a:r>
              <a:rPr lang="en-US" dirty="0" smtClean="0"/>
              <a:t>Query reduction (or query term selection) leads to removal of features that corresponds to query terms that are dropped.   </a:t>
            </a:r>
            <a:endParaRPr lang="en-US" dirty="0"/>
          </a:p>
        </p:txBody>
      </p:sp>
      <p:pic>
        <p:nvPicPr>
          <p:cNvPr id="17" name="Picture 16"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2551113" y="3090863"/>
            <a:ext cx="1346200" cy="3302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 name="Picture 47"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049234" y="2855234"/>
            <a:ext cx="3340100" cy="3759200"/>
          </a:xfrm>
          <a:prstGeom prst="rect">
            <a:avLst/>
          </a:prstGeom>
        </p:spPr>
      </p:pic>
      <p:sp>
        <p:nvSpPr>
          <p:cNvPr id="29" name="Slide Number Placeholder 28"/>
          <p:cNvSpPr>
            <a:spLocks noGrp="1"/>
          </p:cNvSpPr>
          <p:nvPr>
            <p:ph type="sldNum" sz="quarter" idx="12"/>
          </p:nvPr>
        </p:nvSpPr>
        <p:spPr/>
        <p:txBody>
          <a:bodyPr/>
          <a:lstStyle/>
          <a:p>
            <a:fld id="{89054DA0-E7D8-D443-BFB7-6B125C15CEE6}" type="slidenum">
              <a:rPr lang="en-US" smtClean="0"/>
              <a:pPr/>
              <a:t>7</a:t>
            </a:fld>
            <a:endParaRPr lang="en-US"/>
          </a:p>
        </p:txBody>
      </p:sp>
      <p:sp>
        <p:nvSpPr>
          <p:cNvPr id="2" name="Title 1"/>
          <p:cNvSpPr>
            <a:spLocks noGrp="1"/>
          </p:cNvSpPr>
          <p:nvPr>
            <p:ph type="title" idx="4294967295"/>
          </p:nvPr>
        </p:nvSpPr>
        <p:spPr>
          <a:xfrm>
            <a:off x="290288" y="630238"/>
            <a:ext cx="8574088" cy="968375"/>
          </a:xfrm>
          <a:noFill/>
        </p:spPr>
        <p:txBody>
          <a:bodyPr vert="horz" lIns="91440" tIns="45720" rIns="91440" bIns="45720" rtlCol="0" anchor="t">
            <a:noAutofit/>
          </a:bodyPr>
          <a:lstStyle/>
          <a:p>
            <a:r>
              <a:rPr lang="en-US" sz="2800" dirty="0" smtClean="0">
                <a:solidFill>
                  <a:schemeClr val="tx1"/>
                </a:solidFill>
              </a:rPr>
              <a:t>Query Reduction as Online Feature Selection</a:t>
            </a:r>
            <a:endParaRPr lang="en-US" sz="2800" dirty="0">
              <a:solidFill>
                <a:schemeClr val="tx1"/>
              </a:solidFill>
            </a:endParaRPr>
          </a:p>
        </p:txBody>
      </p:sp>
      <p:sp>
        <p:nvSpPr>
          <p:cNvPr id="16" name="TextBox 15"/>
          <p:cNvSpPr txBox="1"/>
          <p:nvPr/>
        </p:nvSpPr>
        <p:spPr>
          <a:xfrm>
            <a:off x="573357" y="1304532"/>
            <a:ext cx="1312658" cy="369332"/>
          </a:xfrm>
          <a:prstGeom prst="rect">
            <a:avLst/>
          </a:prstGeom>
          <a:noFill/>
        </p:spPr>
        <p:txBody>
          <a:bodyPr wrap="square" rtlCol="0">
            <a:spAutoFit/>
          </a:bodyPr>
          <a:lstStyle/>
          <a:p>
            <a:pPr algn="r"/>
            <a:r>
              <a:rPr lang="en-US" dirty="0" smtClean="0"/>
              <a:t>query</a:t>
            </a:r>
            <a:endParaRPr lang="en-US" dirty="0"/>
          </a:p>
        </p:txBody>
      </p:sp>
      <p:sp>
        <p:nvSpPr>
          <p:cNvPr id="19" name="TextBox 18"/>
          <p:cNvSpPr txBox="1"/>
          <p:nvPr/>
        </p:nvSpPr>
        <p:spPr>
          <a:xfrm>
            <a:off x="-251462" y="1862688"/>
            <a:ext cx="2137477" cy="369332"/>
          </a:xfrm>
          <a:prstGeom prst="rect">
            <a:avLst/>
          </a:prstGeom>
          <a:noFill/>
        </p:spPr>
        <p:txBody>
          <a:bodyPr wrap="square" rtlCol="0">
            <a:spAutoFit/>
          </a:bodyPr>
          <a:lstStyle/>
          <a:p>
            <a:pPr algn="r"/>
            <a:r>
              <a:rPr lang="en-US" dirty="0" smtClean="0"/>
              <a:t>term level features</a:t>
            </a:r>
            <a:endParaRPr lang="en-US" dirty="0"/>
          </a:p>
        </p:txBody>
      </p:sp>
      <p:pic>
        <p:nvPicPr>
          <p:cNvPr id="25" name="Picture 24"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567400" y="1356364"/>
            <a:ext cx="2159000" cy="317500"/>
          </a:xfrm>
          <a:prstGeom prst="rect">
            <a:avLst/>
          </a:prstGeom>
        </p:spPr>
      </p:pic>
      <p:pic>
        <p:nvPicPr>
          <p:cNvPr id="30" name="Picture 29"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493963" y="1901820"/>
            <a:ext cx="2540000" cy="330200"/>
          </a:xfrm>
          <a:prstGeom prst="rect">
            <a:avLst/>
          </a:prstGeom>
        </p:spPr>
      </p:pic>
      <p:cxnSp>
        <p:nvCxnSpPr>
          <p:cNvPr id="36" name="Straight Connector 35"/>
          <p:cNvCxnSpPr/>
          <p:nvPr/>
        </p:nvCxnSpPr>
        <p:spPr>
          <a:xfrm rot="16200000" flipH="1">
            <a:off x="-739354" y="3995142"/>
            <a:ext cx="5381224" cy="3"/>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6286" y="2461071"/>
            <a:ext cx="9052371" cy="1588"/>
          </a:xfrm>
          <a:prstGeom prst="line">
            <a:avLst/>
          </a:prstGeom>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a:off x="18143" y="3079296"/>
            <a:ext cx="1867872" cy="923330"/>
          </a:xfrm>
          <a:prstGeom prst="rect">
            <a:avLst/>
          </a:prstGeom>
          <a:noFill/>
        </p:spPr>
        <p:txBody>
          <a:bodyPr wrap="square" rtlCol="0">
            <a:spAutoFit/>
          </a:bodyPr>
          <a:lstStyle/>
          <a:p>
            <a:r>
              <a:rPr lang="en-US" dirty="0" smtClean="0"/>
              <a:t>ranking function without query term q</a:t>
            </a:r>
            <a:r>
              <a:rPr lang="en-US" baseline="-25000" dirty="0" smtClean="0"/>
              <a:t>1 </a:t>
            </a:r>
            <a:endParaRPr lang="en-US" baseline="-25000" dirty="0"/>
          </a:p>
        </p:txBody>
      </p:sp>
      <p:pic>
        <p:nvPicPr>
          <p:cNvPr id="42" name="Picture 41"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3421513" y="5254625"/>
            <a:ext cx="304800" cy="50800"/>
          </a:xfrm>
          <a:prstGeom prst="rect">
            <a:avLst/>
          </a:prstGeom>
        </p:spPr>
      </p:pic>
      <p:sp>
        <p:nvSpPr>
          <p:cNvPr id="43" name="Right Brace 42"/>
          <p:cNvSpPr/>
          <p:nvPr/>
        </p:nvSpPr>
        <p:spPr>
          <a:xfrm>
            <a:off x="5497278" y="3079296"/>
            <a:ext cx="725714" cy="3553279"/>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p:cNvSpPr txBox="1"/>
          <p:nvPr/>
        </p:nvSpPr>
        <p:spPr>
          <a:xfrm>
            <a:off x="84976" y="4111484"/>
            <a:ext cx="1867872" cy="923330"/>
          </a:xfrm>
          <a:prstGeom prst="rect">
            <a:avLst/>
          </a:prstGeom>
          <a:noFill/>
        </p:spPr>
        <p:txBody>
          <a:bodyPr wrap="square" rtlCol="0">
            <a:spAutoFit/>
          </a:bodyPr>
          <a:lstStyle/>
          <a:p>
            <a:r>
              <a:rPr lang="en-US" dirty="0" smtClean="0"/>
              <a:t>ranking function without query term q</a:t>
            </a:r>
            <a:r>
              <a:rPr lang="en-US" baseline="-25000" dirty="0" smtClean="0"/>
              <a:t>2</a:t>
            </a:r>
            <a:endParaRPr lang="en-US" baseline="-25000" dirty="0"/>
          </a:p>
        </p:txBody>
      </p:sp>
      <p:sp>
        <p:nvSpPr>
          <p:cNvPr id="45" name="TextBox 44"/>
          <p:cNvSpPr txBox="1"/>
          <p:nvPr/>
        </p:nvSpPr>
        <p:spPr>
          <a:xfrm>
            <a:off x="0" y="5709245"/>
            <a:ext cx="1867872" cy="923330"/>
          </a:xfrm>
          <a:prstGeom prst="rect">
            <a:avLst/>
          </a:prstGeom>
          <a:noFill/>
        </p:spPr>
        <p:txBody>
          <a:bodyPr wrap="square" rtlCol="0">
            <a:spAutoFit/>
          </a:bodyPr>
          <a:lstStyle/>
          <a:p>
            <a:r>
              <a:rPr lang="en-US" dirty="0" smtClean="0"/>
              <a:t>ranking function without query term q</a:t>
            </a:r>
            <a:r>
              <a:rPr lang="en-US" baseline="-25000" dirty="0" smtClean="0"/>
              <a:t>t </a:t>
            </a:r>
            <a:endParaRPr lang="en-US" baseline="-25000" dirty="0"/>
          </a:p>
        </p:txBody>
      </p:sp>
      <p:sp>
        <p:nvSpPr>
          <p:cNvPr id="47" name="TextBox 46"/>
          <p:cNvSpPr txBox="1"/>
          <p:nvPr/>
        </p:nvSpPr>
        <p:spPr>
          <a:xfrm>
            <a:off x="6313707" y="4063997"/>
            <a:ext cx="2714087" cy="1754327"/>
          </a:xfrm>
          <a:prstGeom prst="rect">
            <a:avLst/>
          </a:prstGeom>
          <a:noFill/>
        </p:spPr>
        <p:txBody>
          <a:bodyPr wrap="square" rtlCol="0">
            <a:spAutoFit/>
          </a:bodyPr>
          <a:lstStyle/>
          <a:p>
            <a:r>
              <a:rPr lang="en-US" dirty="0" smtClean="0"/>
              <a:t>Learning a query term </a:t>
            </a:r>
            <a:r>
              <a:rPr lang="en-US" b="1" dirty="0" smtClean="0"/>
              <a:t>selector function</a:t>
            </a:r>
            <a:r>
              <a:rPr lang="en-US" dirty="0" smtClean="0"/>
              <a:t> is equivalent to learning to select a ranking function or </a:t>
            </a:r>
            <a:r>
              <a:rPr lang="en-US" b="1" dirty="0" smtClean="0"/>
              <a:t>learning to select</a:t>
            </a:r>
            <a:r>
              <a:rPr lang="en-US" dirty="0" smtClean="0"/>
              <a:t> between  corresponding </a:t>
            </a:r>
            <a:r>
              <a:rPr lang="en-US" b="1" dirty="0" smtClean="0"/>
              <a:t>result sets</a:t>
            </a:r>
            <a:r>
              <a:rPr lang="en-US" dirty="0" smtClean="0"/>
              <a:t>!</a:t>
            </a:r>
            <a:endParaRPr lang="en-US" dirty="0"/>
          </a:p>
        </p:txBody>
      </p:sp>
      <p:pic>
        <p:nvPicPr>
          <p:cNvPr id="49" name="Picture 48"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420957" y="5254625"/>
            <a:ext cx="304800" cy="508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7" name="Group 36"/>
          <p:cNvGrpSpPr/>
          <p:nvPr/>
        </p:nvGrpSpPr>
        <p:grpSpPr>
          <a:xfrm>
            <a:off x="-381000" y="1502184"/>
            <a:ext cx="10668000" cy="5270628"/>
            <a:chOff x="-381000" y="1502184"/>
            <a:chExt cx="10668000" cy="5270628"/>
          </a:xfrm>
        </p:grpSpPr>
        <p:sp>
          <p:nvSpPr>
            <p:cNvPr id="32" name="Rectangle 31"/>
            <p:cNvSpPr/>
            <p:nvPr/>
          </p:nvSpPr>
          <p:spPr>
            <a:xfrm>
              <a:off x="457200" y="3102384"/>
              <a:ext cx="3657600" cy="3657600"/>
            </a:xfrm>
            <a:prstGeom prst="rect">
              <a:avLst/>
            </a:prstGeom>
            <a:solidFill>
              <a:schemeClr val="bg1">
                <a:lumMod val="65000"/>
              </a:schemeClr>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2" name="Group 451"/>
            <p:cNvGrpSpPr/>
            <p:nvPr/>
          </p:nvGrpSpPr>
          <p:grpSpPr>
            <a:xfrm>
              <a:off x="1752600" y="4245959"/>
              <a:ext cx="3124200" cy="2513231"/>
              <a:chOff x="1752600" y="3618706"/>
              <a:chExt cx="3124200" cy="2513231"/>
            </a:xfrm>
          </p:grpSpPr>
          <p:sp>
            <p:nvSpPr>
              <p:cNvPr id="132" name="Predefined Process 131"/>
              <p:cNvSpPr/>
              <p:nvPr/>
            </p:nvSpPr>
            <p:spPr>
              <a:xfrm>
                <a:off x="2895600" y="3618706"/>
                <a:ext cx="862981" cy="685800"/>
              </a:xfrm>
              <a:prstGeom prst="flowChartPredefined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M</a:t>
                </a:r>
                <a:r>
                  <a:rPr lang="en-US" sz="1400" baseline="30000" dirty="0" smtClean="0"/>
                  <a:t>*</a:t>
                </a:r>
                <a:endParaRPr lang="en-US" sz="1400" dirty="0" smtClean="0"/>
              </a:p>
            </p:txBody>
          </p:sp>
          <p:sp>
            <p:nvSpPr>
              <p:cNvPr id="129" name="TextBox 128"/>
              <p:cNvSpPr txBox="1"/>
              <p:nvPr/>
            </p:nvSpPr>
            <p:spPr>
              <a:xfrm>
                <a:off x="1752600" y="5485606"/>
                <a:ext cx="3124200" cy="646331"/>
              </a:xfrm>
              <a:prstGeom prst="rect">
                <a:avLst/>
              </a:prstGeom>
              <a:noFill/>
            </p:spPr>
            <p:txBody>
              <a:bodyPr wrap="square" rtlCol="0">
                <a:spAutoFit/>
              </a:bodyPr>
              <a:lstStyle/>
              <a:p>
                <a:pPr algn="ctr"/>
                <a:r>
                  <a:rPr lang="en-US" dirty="0" smtClean="0"/>
                  <a:t>Retrieval</a:t>
                </a:r>
              </a:p>
              <a:p>
                <a:pPr algn="ctr"/>
                <a:r>
                  <a:rPr lang="en-US" dirty="0" smtClean="0"/>
                  <a:t>Model</a:t>
                </a:r>
              </a:p>
            </p:txBody>
          </p:sp>
          <p:sp>
            <p:nvSpPr>
              <p:cNvPr id="438" name="Striped Right Arrow 437"/>
              <p:cNvSpPr/>
              <p:nvPr/>
            </p:nvSpPr>
            <p:spPr>
              <a:xfrm>
                <a:off x="2057400" y="3886200"/>
                <a:ext cx="609600"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 name="Group 453"/>
            <p:cNvGrpSpPr/>
            <p:nvPr/>
          </p:nvGrpSpPr>
          <p:grpSpPr>
            <a:xfrm>
              <a:off x="3886200" y="3218053"/>
              <a:ext cx="3124200" cy="3264932"/>
              <a:chOff x="3886200" y="2590800"/>
              <a:chExt cx="3124200" cy="3264932"/>
            </a:xfrm>
          </p:grpSpPr>
          <p:sp>
            <p:nvSpPr>
              <p:cNvPr id="99" name="TextBox 98"/>
              <p:cNvSpPr txBox="1"/>
              <p:nvPr/>
            </p:nvSpPr>
            <p:spPr>
              <a:xfrm>
                <a:off x="3886200" y="5486400"/>
                <a:ext cx="3124200" cy="369332"/>
              </a:xfrm>
              <a:prstGeom prst="rect">
                <a:avLst/>
              </a:prstGeom>
              <a:noFill/>
            </p:spPr>
            <p:txBody>
              <a:bodyPr wrap="square" rtlCol="0">
                <a:spAutoFit/>
              </a:bodyPr>
              <a:lstStyle/>
              <a:p>
                <a:pPr algn="ctr"/>
                <a:r>
                  <a:rPr lang="en-US" dirty="0" smtClean="0"/>
                  <a:t>Results Sets</a:t>
                </a:r>
                <a:endParaRPr lang="en-US" dirty="0"/>
              </a:p>
            </p:txBody>
          </p:sp>
          <p:sp>
            <p:nvSpPr>
              <p:cNvPr id="26" name="Multidocument 25"/>
              <p:cNvSpPr/>
              <p:nvPr/>
            </p:nvSpPr>
            <p:spPr>
              <a:xfrm>
                <a:off x="4934843" y="3550920"/>
                <a:ext cx="970854" cy="822960"/>
              </a:xfrm>
              <a:prstGeom prst="flowChartMulti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R</a:t>
                </a:r>
                <a:r>
                  <a:rPr lang="en-US" sz="1400" baseline="30000" dirty="0" smtClean="0"/>
                  <a:t>2</a:t>
                </a:r>
                <a:endParaRPr lang="en-US" sz="1400" dirty="0"/>
              </a:p>
            </p:txBody>
          </p:sp>
          <p:sp>
            <p:nvSpPr>
              <p:cNvPr id="31" name="Multidocument 30"/>
              <p:cNvSpPr/>
              <p:nvPr/>
            </p:nvSpPr>
            <p:spPr>
              <a:xfrm>
                <a:off x="4934843" y="4511040"/>
                <a:ext cx="970854" cy="822960"/>
              </a:xfrm>
              <a:prstGeom prst="flowChartMultidocumen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R</a:t>
                </a:r>
                <a:r>
                  <a:rPr lang="en-US" sz="1400" baseline="30000" dirty="0" smtClean="0"/>
                  <a:t>3</a:t>
                </a:r>
                <a:endParaRPr lang="en-US" sz="1400" dirty="0"/>
              </a:p>
            </p:txBody>
          </p:sp>
          <p:sp>
            <p:nvSpPr>
              <p:cNvPr id="442" name="Multidocument 441"/>
              <p:cNvSpPr/>
              <p:nvPr/>
            </p:nvSpPr>
            <p:spPr>
              <a:xfrm>
                <a:off x="4896546" y="2590800"/>
                <a:ext cx="970854" cy="822960"/>
              </a:xfrm>
              <a:prstGeom prst="flowChartMultidocumen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R</a:t>
                </a:r>
                <a:r>
                  <a:rPr lang="en-US" sz="1400" baseline="30000" dirty="0" smtClean="0"/>
                  <a:t>1</a:t>
                </a:r>
                <a:endParaRPr lang="en-US" sz="1400" dirty="0"/>
              </a:p>
            </p:txBody>
          </p:sp>
          <p:sp>
            <p:nvSpPr>
              <p:cNvPr id="444" name="Striped Right Arrow 443"/>
              <p:cNvSpPr/>
              <p:nvPr/>
            </p:nvSpPr>
            <p:spPr>
              <a:xfrm>
                <a:off x="4191000" y="3886200"/>
                <a:ext cx="609600"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 name="Group 454"/>
            <p:cNvGrpSpPr/>
            <p:nvPr/>
          </p:nvGrpSpPr>
          <p:grpSpPr>
            <a:xfrm>
              <a:off x="6248400" y="1502184"/>
              <a:ext cx="4038600" cy="3352800"/>
              <a:chOff x="6248400" y="1143000"/>
              <a:chExt cx="4038600" cy="3352800"/>
            </a:xfrm>
          </p:grpSpPr>
          <p:sp>
            <p:nvSpPr>
              <p:cNvPr id="65" name="Predefined Process 64"/>
              <p:cNvSpPr/>
              <p:nvPr/>
            </p:nvSpPr>
            <p:spPr>
              <a:xfrm>
                <a:off x="7042291" y="3810000"/>
                <a:ext cx="1339709" cy="685800"/>
              </a:xfrm>
              <a:prstGeom prst="flowChartPredefinedProcess">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1400" dirty="0" smtClean="0"/>
                  <a:t>Selector</a:t>
                </a:r>
              </a:p>
              <a:p>
                <a:pPr algn="ctr"/>
                <a:r>
                  <a:rPr lang="en-US" sz="1400" dirty="0" smtClean="0"/>
                  <a:t>(REEF)</a:t>
                </a:r>
                <a:endParaRPr lang="en-US" sz="1400" dirty="0"/>
              </a:p>
            </p:txBody>
          </p:sp>
          <p:cxnSp>
            <p:nvCxnSpPr>
              <p:cNvPr id="83" name="Straight Arrow Connector 82"/>
              <p:cNvCxnSpPr/>
              <p:nvPr/>
            </p:nvCxnSpPr>
            <p:spPr>
              <a:xfrm rot="16200000" flipV="1">
                <a:off x="7520599" y="2186596"/>
                <a:ext cx="503605" cy="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85" name="Multidocument 84"/>
              <p:cNvSpPr/>
              <p:nvPr/>
            </p:nvSpPr>
            <p:spPr>
              <a:xfrm>
                <a:off x="7334946" y="1143000"/>
                <a:ext cx="970854" cy="822960"/>
              </a:xfrm>
              <a:prstGeom prst="flowChartMultidocumen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R</a:t>
                </a:r>
                <a:r>
                  <a:rPr lang="en-US" sz="1400" baseline="30000" dirty="0" smtClean="0"/>
                  <a:t>2</a:t>
                </a:r>
                <a:endParaRPr lang="en-US" sz="1400" dirty="0"/>
              </a:p>
            </p:txBody>
          </p:sp>
          <p:sp>
            <p:nvSpPr>
              <p:cNvPr id="100" name="TextBox 99"/>
              <p:cNvSpPr txBox="1"/>
              <p:nvPr/>
            </p:nvSpPr>
            <p:spPr>
              <a:xfrm>
                <a:off x="7162800" y="1219200"/>
                <a:ext cx="3124200" cy="646331"/>
              </a:xfrm>
              <a:prstGeom prst="rect">
                <a:avLst/>
              </a:prstGeom>
              <a:noFill/>
            </p:spPr>
            <p:txBody>
              <a:bodyPr wrap="square" rtlCol="0">
                <a:spAutoFit/>
              </a:bodyPr>
              <a:lstStyle/>
              <a:p>
                <a:pPr algn="ctr"/>
                <a:r>
                  <a:rPr lang="en-US" dirty="0" smtClean="0"/>
                  <a:t>Final</a:t>
                </a:r>
              </a:p>
              <a:p>
                <a:pPr algn="ctr"/>
                <a:r>
                  <a:rPr lang="en-US" dirty="0" smtClean="0"/>
                  <a:t>Results</a:t>
                </a:r>
                <a:endParaRPr lang="en-US" dirty="0"/>
              </a:p>
            </p:txBody>
          </p:sp>
          <p:sp>
            <p:nvSpPr>
              <p:cNvPr id="446" name="Striped Right Arrow 445"/>
              <p:cNvSpPr/>
              <p:nvPr/>
            </p:nvSpPr>
            <p:spPr>
              <a:xfrm>
                <a:off x="6248400" y="4114800"/>
                <a:ext cx="609600" cy="228600"/>
              </a:xfrm>
              <a:prstGeom prst="strip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 name="Group 457"/>
            <p:cNvGrpSpPr/>
            <p:nvPr/>
          </p:nvGrpSpPr>
          <p:grpSpPr>
            <a:xfrm>
              <a:off x="862783" y="1924646"/>
              <a:ext cx="762198" cy="873732"/>
              <a:chOff x="862783" y="1565462"/>
              <a:chExt cx="762198" cy="873732"/>
            </a:xfrm>
          </p:grpSpPr>
          <p:sp>
            <p:nvSpPr>
              <p:cNvPr id="90" name="TextBox 89"/>
              <p:cNvSpPr txBox="1"/>
              <p:nvPr/>
            </p:nvSpPr>
            <p:spPr>
              <a:xfrm>
                <a:off x="862783" y="1565462"/>
                <a:ext cx="762198" cy="369332"/>
              </a:xfrm>
              <a:prstGeom prst="rect">
                <a:avLst/>
              </a:prstGeom>
              <a:noFill/>
            </p:spPr>
            <p:txBody>
              <a:bodyPr wrap="none" rtlCol="0">
                <a:spAutoFit/>
              </a:bodyPr>
              <a:lstStyle/>
              <a:p>
                <a:r>
                  <a:rPr lang="en-US" dirty="0" smtClean="0"/>
                  <a:t>Query</a:t>
                </a:r>
                <a:endParaRPr lang="en-US" dirty="0"/>
              </a:p>
            </p:txBody>
          </p:sp>
          <p:cxnSp>
            <p:nvCxnSpPr>
              <p:cNvPr id="110" name="Straight Arrow Connector 109"/>
              <p:cNvCxnSpPr/>
              <p:nvPr/>
            </p:nvCxnSpPr>
            <p:spPr>
              <a:xfrm rot="5400000">
                <a:off x="989408" y="2209403"/>
                <a:ext cx="457995"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cxnSp>
          <p:nvCxnSpPr>
            <p:cNvPr id="115" name="Straight Connector 114"/>
            <p:cNvCxnSpPr/>
            <p:nvPr/>
          </p:nvCxnSpPr>
          <p:spPr>
            <a:xfrm>
              <a:off x="533400" y="2872196"/>
              <a:ext cx="8001000" cy="1588"/>
            </a:xfrm>
            <a:prstGeom prst="line">
              <a:avLst/>
            </a:prstGeom>
            <a:ln w="38100" cmpd="sng">
              <a:prstDash val="sysDash"/>
            </a:ln>
          </p:spPr>
          <p:style>
            <a:lnRef idx="2">
              <a:schemeClr val="accent1"/>
            </a:lnRef>
            <a:fillRef idx="0">
              <a:schemeClr val="accent1"/>
            </a:fillRef>
            <a:effectRef idx="1">
              <a:schemeClr val="accent1"/>
            </a:effectRef>
            <a:fontRef idx="minor">
              <a:schemeClr val="tx1"/>
            </a:fontRef>
          </p:style>
        </p:cxnSp>
        <p:sp>
          <p:nvSpPr>
            <p:cNvPr id="448" name="TextBox 447"/>
            <p:cNvSpPr txBox="1"/>
            <p:nvPr/>
          </p:nvSpPr>
          <p:spPr>
            <a:xfrm>
              <a:off x="3352800" y="2492784"/>
              <a:ext cx="2057400" cy="381000"/>
            </a:xfrm>
            <a:prstGeom prst="rect">
              <a:avLst/>
            </a:prstGeom>
            <a:noFill/>
          </p:spPr>
          <p:txBody>
            <a:bodyPr wrap="square" rtlCol="0">
              <a:spAutoFit/>
            </a:bodyPr>
            <a:lstStyle/>
            <a:p>
              <a:r>
                <a:rPr lang="en-US" dirty="0" smtClean="0"/>
                <a:t>Search Engine</a:t>
              </a:r>
              <a:endParaRPr lang="en-US" dirty="0"/>
            </a:p>
          </p:txBody>
        </p:sp>
        <p:grpSp>
          <p:nvGrpSpPr>
            <p:cNvPr id="7" name="Group 33"/>
            <p:cNvGrpSpPr/>
            <p:nvPr/>
          </p:nvGrpSpPr>
          <p:grpSpPr>
            <a:xfrm>
              <a:off x="-381000" y="3191412"/>
              <a:ext cx="3124200" cy="3581400"/>
              <a:chOff x="-381000" y="2819400"/>
              <a:chExt cx="3124200" cy="3581400"/>
            </a:xfrm>
          </p:grpSpPr>
          <p:grpSp>
            <p:nvGrpSpPr>
              <p:cNvPr id="8" name="Group 91"/>
              <p:cNvGrpSpPr/>
              <p:nvPr/>
            </p:nvGrpSpPr>
            <p:grpSpPr>
              <a:xfrm>
                <a:off x="762000" y="2927449"/>
                <a:ext cx="862981" cy="2606040"/>
                <a:chOff x="1371600" y="2659380"/>
                <a:chExt cx="862981" cy="2606040"/>
              </a:xfrm>
            </p:grpSpPr>
            <p:sp>
              <p:nvSpPr>
                <p:cNvPr id="10" name="Predefined Process 9"/>
                <p:cNvSpPr/>
                <p:nvPr/>
              </p:nvSpPr>
              <p:spPr>
                <a:xfrm>
                  <a:off x="1371600" y="2659380"/>
                  <a:ext cx="862981" cy="685800"/>
                </a:xfrm>
                <a:prstGeom prst="flowChartPredefined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Q</a:t>
                  </a:r>
                  <a:r>
                    <a:rPr lang="en-US" sz="1400" baseline="30000" dirty="0" smtClean="0"/>
                    <a:t>1</a:t>
                  </a:r>
                  <a:endParaRPr lang="en-US" sz="1400" dirty="0"/>
                </a:p>
              </p:txBody>
            </p:sp>
            <p:sp>
              <p:nvSpPr>
                <p:cNvPr id="24" name="Predefined Process 23"/>
                <p:cNvSpPr/>
                <p:nvPr/>
              </p:nvSpPr>
              <p:spPr>
                <a:xfrm>
                  <a:off x="1371600" y="3619500"/>
                  <a:ext cx="862981" cy="685800"/>
                </a:xfrm>
                <a:prstGeom prst="flowChartPredefinedProcess">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smtClean="0"/>
                    <a:t>Q</a:t>
                  </a:r>
                  <a:r>
                    <a:rPr lang="en-US" sz="1400" baseline="30000" dirty="0" smtClean="0"/>
                    <a:t>2</a:t>
                  </a:r>
                  <a:endParaRPr lang="en-US" sz="1400" dirty="0" smtClean="0"/>
                </a:p>
              </p:txBody>
            </p:sp>
            <p:sp>
              <p:nvSpPr>
                <p:cNvPr id="29" name="Predefined Process 28"/>
                <p:cNvSpPr/>
                <p:nvPr/>
              </p:nvSpPr>
              <p:spPr>
                <a:xfrm>
                  <a:off x="1371600" y="4579620"/>
                  <a:ext cx="862981" cy="685800"/>
                </a:xfrm>
                <a:prstGeom prst="flowChartPredefinedProcess">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1400" dirty="0" smtClean="0"/>
                    <a:t>Q</a:t>
                  </a:r>
                  <a:r>
                    <a:rPr lang="en-US" sz="1400" baseline="30000" dirty="0" smtClean="0"/>
                    <a:t>3</a:t>
                  </a:r>
                  <a:endParaRPr lang="en-US" sz="1400" dirty="0" smtClean="0"/>
                </a:p>
                <a:p>
                  <a:pPr algn="ctr"/>
                  <a:endParaRPr lang="en-US" sz="1400" dirty="0"/>
                </a:p>
              </p:txBody>
            </p:sp>
          </p:grpSp>
          <p:sp>
            <p:nvSpPr>
              <p:cNvPr id="93" name="TextBox 92"/>
              <p:cNvSpPr txBox="1"/>
              <p:nvPr/>
            </p:nvSpPr>
            <p:spPr>
              <a:xfrm>
                <a:off x="-381000" y="5754469"/>
                <a:ext cx="3124200" cy="646331"/>
              </a:xfrm>
              <a:prstGeom prst="rect">
                <a:avLst/>
              </a:prstGeom>
              <a:noFill/>
            </p:spPr>
            <p:txBody>
              <a:bodyPr wrap="square" rtlCol="0">
                <a:spAutoFit/>
              </a:bodyPr>
              <a:lstStyle/>
              <a:p>
                <a:pPr algn="ctr"/>
                <a:r>
                  <a:rPr lang="en-US" dirty="0" smtClean="0"/>
                  <a:t>Query </a:t>
                </a:r>
              </a:p>
              <a:p>
                <a:pPr algn="ctr"/>
                <a:r>
                  <a:rPr lang="en-US" dirty="0" smtClean="0"/>
                  <a:t>Representations</a:t>
                </a:r>
                <a:endParaRPr lang="en-US" dirty="0"/>
              </a:p>
            </p:txBody>
          </p:sp>
          <p:sp>
            <p:nvSpPr>
              <p:cNvPr id="33" name="Double Bracket 32"/>
              <p:cNvSpPr/>
              <p:nvPr/>
            </p:nvSpPr>
            <p:spPr>
              <a:xfrm>
                <a:off x="533400" y="2819400"/>
                <a:ext cx="1371600" cy="2971800"/>
              </a:xfrm>
              <a:prstGeom prst="bracketPair">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
        <p:nvSpPr>
          <p:cNvPr id="35" name="Rectangle 34"/>
          <p:cNvSpPr/>
          <p:nvPr/>
        </p:nvSpPr>
        <p:spPr>
          <a:xfrm>
            <a:off x="4800600" y="3102384"/>
            <a:ext cx="3657600" cy="3657600"/>
          </a:xfrm>
          <a:prstGeom prst="rect">
            <a:avLst/>
          </a:prstGeom>
          <a:noFill/>
          <a:ln>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Slide Number Placeholder 38"/>
          <p:cNvSpPr>
            <a:spLocks noGrp="1"/>
          </p:cNvSpPr>
          <p:nvPr>
            <p:ph type="sldNum" sz="quarter" idx="12"/>
          </p:nvPr>
        </p:nvSpPr>
        <p:spPr/>
        <p:txBody>
          <a:bodyPr/>
          <a:lstStyle/>
          <a:p>
            <a:fld id="{89054DA0-E7D8-D443-BFB7-6B125C15CEE6}" type="slidenum">
              <a:rPr lang="en-US" smtClean="0"/>
              <a:pPr/>
              <a:t>8</a:t>
            </a:fld>
            <a:endParaRPr lang="en-US"/>
          </a:p>
        </p:txBody>
      </p:sp>
      <p:sp>
        <p:nvSpPr>
          <p:cNvPr id="34" name="Title 33"/>
          <p:cNvSpPr>
            <a:spLocks noGrp="1"/>
          </p:cNvSpPr>
          <p:nvPr>
            <p:ph type="title" idx="4294967295"/>
          </p:nvPr>
        </p:nvSpPr>
        <p:spPr>
          <a:xfrm>
            <a:off x="290288" y="617538"/>
            <a:ext cx="8574088" cy="968375"/>
          </a:xfrm>
          <a:noFill/>
        </p:spPr>
        <p:txBody>
          <a:bodyPr vert="horz" lIns="91440" tIns="45720" rIns="91440" bIns="45720" rtlCol="0" anchor="t">
            <a:noAutofit/>
          </a:bodyPr>
          <a:lstStyle/>
          <a:p>
            <a:r>
              <a:rPr lang="en-US" sz="2800" dirty="0" smtClean="0">
                <a:solidFill>
                  <a:schemeClr val="tx1"/>
                </a:solidFill>
              </a:rPr>
              <a:t>Query Reduction</a:t>
            </a:r>
            <a:endParaRPr lang="en-US" sz="2800" dirty="0">
              <a:solidFill>
                <a:schemeClr val="tx1"/>
              </a:solidFill>
            </a:endParaRPr>
          </a:p>
        </p:txBody>
      </p:sp>
      <p:pic>
        <p:nvPicPr>
          <p:cNvPr id="36" name="Picture 35" descr="latex-image-1.pdf"/>
          <p:cNvPicPr>
            <a:picLocks noChangeAspect="1"/>
          </p:cNvPicPr>
          <p:nvPr/>
        </p:nvPicPr>
        <mc:AlternateContent>
          <mc:Choice xmlns:ma="http://schemas.microsoft.com/office/mac/drawingml/2008/main" Requires="ma">
            <p:blipFill>
              <a:blip r:embed="rId4">
                <a:duotone>
                  <a:schemeClr val="accent2">
                    <a:shade val="45000"/>
                    <a:satMod val="135000"/>
                  </a:schemeClr>
                  <a:prstClr val="white"/>
                </a:duotone>
              </a:blip>
              <a:stretch>
                <a:fillRect/>
              </a:stretch>
            </p:blipFill>
          </mc:Choice>
          <mc:Fallback>
            <p:blipFill>
              <a:blip r:embed="rId5">
                <a:duotone>
                  <a:schemeClr val="accent2">
                    <a:shade val="45000"/>
                    <a:satMod val="135000"/>
                  </a:schemeClr>
                  <a:prstClr val="white"/>
                </a:duotone>
              </a:blip>
              <a:stretch>
                <a:fillRect/>
              </a:stretch>
            </p:blipFill>
          </mc:Fallback>
        </mc:AlternateContent>
        <p:spPr>
          <a:xfrm>
            <a:off x="380226" y="694522"/>
            <a:ext cx="3238697" cy="809674"/>
          </a:xfrm>
          <a:prstGeom prst="rect">
            <a:avLst/>
          </a:prstGeom>
        </p:spPr>
      </p:pic>
    </p:spTree>
    <p:custDataLst>
      <p:tags r:id="rId1"/>
    </p:custDataLst>
  </p:cSld>
  <p:clrMapOvr>
    <a:masterClrMapping/>
  </p:clrMapOvr>
  <p:transition advTm="7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Slide Number Placeholder 22"/>
          <p:cNvSpPr>
            <a:spLocks noGrp="1"/>
          </p:cNvSpPr>
          <p:nvPr>
            <p:ph type="sldNum" sz="quarter" idx="12"/>
          </p:nvPr>
        </p:nvSpPr>
        <p:spPr/>
        <p:txBody>
          <a:bodyPr/>
          <a:lstStyle/>
          <a:p>
            <a:fld id="{89054DA0-E7D8-D443-BFB7-6B125C15CEE6}" type="slidenum">
              <a:rPr lang="en-US" smtClean="0"/>
              <a:pPr/>
              <a:t>9</a:t>
            </a:fld>
            <a:endParaRPr lang="en-US"/>
          </a:p>
        </p:txBody>
      </p:sp>
      <p:sp>
        <p:nvSpPr>
          <p:cNvPr id="16" name="TextBox 15"/>
          <p:cNvSpPr txBox="1"/>
          <p:nvPr/>
        </p:nvSpPr>
        <p:spPr>
          <a:xfrm>
            <a:off x="573357" y="2048395"/>
            <a:ext cx="1312658" cy="369332"/>
          </a:xfrm>
          <a:prstGeom prst="rect">
            <a:avLst/>
          </a:prstGeom>
          <a:noFill/>
        </p:spPr>
        <p:txBody>
          <a:bodyPr wrap="square" rtlCol="0">
            <a:spAutoFit/>
          </a:bodyPr>
          <a:lstStyle/>
          <a:p>
            <a:pPr algn="r"/>
            <a:r>
              <a:rPr lang="en-US" dirty="0" smtClean="0"/>
              <a:t>query</a:t>
            </a:r>
            <a:endParaRPr lang="en-US" dirty="0"/>
          </a:p>
        </p:txBody>
      </p:sp>
      <p:sp>
        <p:nvSpPr>
          <p:cNvPr id="19" name="TextBox 18"/>
          <p:cNvSpPr txBox="1"/>
          <p:nvPr/>
        </p:nvSpPr>
        <p:spPr>
          <a:xfrm>
            <a:off x="-264035" y="2827893"/>
            <a:ext cx="2137477" cy="369332"/>
          </a:xfrm>
          <a:prstGeom prst="rect">
            <a:avLst/>
          </a:prstGeom>
          <a:noFill/>
        </p:spPr>
        <p:txBody>
          <a:bodyPr wrap="square" rtlCol="0">
            <a:spAutoFit/>
          </a:bodyPr>
          <a:lstStyle/>
          <a:p>
            <a:pPr algn="r"/>
            <a:r>
              <a:rPr lang="en-US" dirty="0" smtClean="0"/>
              <a:t>term level features</a:t>
            </a:r>
            <a:endParaRPr lang="en-US" dirty="0"/>
          </a:p>
        </p:txBody>
      </p:sp>
      <p:sp>
        <p:nvSpPr>
          <p:cNvPr id="20" name="TextBox 19"/>
          <p:cNvSpPr txBox="1"/>
          <p:nvPr/>
        </p:nvSpPr>
        <p:spPr>
          <a:xfrm>
            <a:off x="6479135" y="2848882"/>
            <a:ext cx="2457945" cy="369332"/>
          </a:xfrm>
          <a:prstGeom prst="rect">
            <a:avLst/>
          </a:prstGeom>
          <a:noFill/>
        </p:spPr>
        <p:txBody>
          <a:bodyPr wrap="square" rtlCol="0">
            <a:spAutoFit/>
          </a:bodyPr>
          <a:lstStyle/>
          <a:p>
            <a:r>
              <a:rPr lang="en-US" dirty="0" smtClean="0"/>
              <a:t>TF, IDF, TF-Title, TF-Body</a:t>
            </a:r>
            <a:endParaRPr lang="en-US" dirty="0"/>
          </a:p>
        </p:txBody>
      </p:sp>
      <p:pic>
        <p:nvPicPr>
          <p:cNvPr id="25" name="Picture 24" descr="latex-image-1.pdf"/>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2529681" y="2100227"/>
            <a:ext cx="2159000" cy="317500"/>
          </a:xfrm>
          <a:prstGeom prst="rect">
            <a:avLst/>
          </a:prstGeom>
        </p:spPr>
      </p:pic>
      <p:sp>
        <p:nvSpPr>
          <p:cNvPr id="26" name="TextBox 25"/>
          <p:cNvSpPr txBox="1"/>
          <p:nvPr/>
        </p:nvSpPr>
        <p:spPr>
          <a:xfrm>
            <a:off x="-183836" y="4146720"/>
            <a:ext cx="2137477" cy="369332"/>
          </a:xfrm>
          <a:prstGeom prst="rect">
            <a:avLst/>
          </a:prstGeom>
          <a:noFill/>
        </p:spPr>
        <p:txBody>
          <a:bodyPr wrap="square" rtlCol="0">
            <a:spAutoFit/>
          </a:bodyPr>
          <a:lstStyle/>
          <a:p>
            <a:pPr algn="r"/>
            <a:r>
              <a:rPr lang="en-US" dirty="0" smtClean="0"/>
              <a:t>ranking function</a:t>
            </a:r>
            <a:endParaRPr lang="en-US" dirty="0"/>
          </a:p>
        </p:txBody>
      </p:sp>
      <p:pic>
        <p:nvPicPr>
          <p:cNvPr id="30" name="Picture 29" descr="latex-image-1.pdf"/>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2454243" y="2867025"/>
            <a:ext cx="2540000" cy="330200"/>
          </a:xfrm>
          <a:prstGeom prst="rect">
            <a:avLst/>
          </a:prstGeom>
        </p:spPr>
      </p:pic>
      <p:sp>
        <p:nvSpPr>
          <p:cNvPr id="33" name="TextBox 32"/>
          <p:cNvSpPr txBox="1"/>
          <p:nvPr/>
        </p:nvSpPr>
        <p:spPr>
          <a:xfrm>
            <a:off x="6479135" y="2048395"/>
            <a:ext cx="2034398" cy="369332"/>
          </a:xfrm>
          <a:prstGeom prst="rect">
            <a:avLst/>
          </a:prstGeom>
          <a:noFill/>
        </p:spPr>
        <p:txBody>
          <a:bodyPr wrap="square" rtlCol="0">
            <a:spAutoFit/>
          </a:bodyPr>
          <a:lstStyle/>
          <a:p>
            <a:r>
              <a:rPr lang="en-US" dirty="0" smtClean="0"/>
              <a:t>{</a:t>
            </a:r>
            <a:r>
              <a:rPr lang="en-US" dirty="0" err="1" smtClean="0"/>
              <a:t>easter</a:t>
            </a:r>
            <a:r>
              <a:rPr lang="en-US" dirty="0" smtClean="0"/>
              <a:t>, egg, hunt}</a:t>
            </a:r>
            <a:endParaRPr lang="en-US" dirty="0"/>
          </a:p>
        </p:txBody>
      </p:sp>
      <p:cxnSp>
        <p:nvCxnSpPr>
          <p:cNvPr id="36" name="Straight Connector 35"/>
          <p:cNvCxnSpPr/>
          <p:nvPr/>
        </p:nvCxnSpPr>
        <p:spPr>
          <a:xfrm rot="5400000">
            <a:off x="-370495" y="4391801"/>
            <a:ext cx="4583148" cy="1588"/>
          </a:xfrm>
          <a:prstGeom prst="line">
            <a:avLst/>
          </a:prstGeom>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7132424" y="4070233"/>
            <a:ext cx="2137477" cy="646331"/>
          </a:xfrm>
          <a:prstGeom prst="rect">
            <a:avLst/>
          </a:prstGeom>
          <a:noFill/>
        </p:spPr>
        <p:txBody>
          <a:bodyPr wrap="square" rtlCol="0">
            <a:spAutoFit/>
          </a:bodyPr>
          <a:lstStyle/>
          <a:p>
            <a:r>
              <a:rPr lang="en-US" dirty="0" smtClean="0"/>
              <a:t>BM25, TFIDF, </a:t>
            </a:r>
            <a:r>
              <a:rPr lang="en-US" dirty="0" err="1" smtClean="0"/>
              <a:t>RankSVM</a:t>
            </a:r>
            <a:r>
              <a:rPr lang="en-US" dirty="0" smtClean="0"/>
              <a:t>, </a:t>
            </a:r>
            <a:r>
              <a:rPr lang="en-US" dirty="0" err="1" smtClean="0"/>
              <a:t>ListNet</a:t>
            </a:r>
            <a:endParaRPr lang="en-US" dirty="0"/>
          </a:p>
        </p:txBody>
      </p:sp>
      <p:sp>
        <p:nvSpPr>
          <p:cNvPr id="18" name="TextBox 17"/>
          <p:cNvSpPr txBox="1"/>
          <p:nvPr/>
        </p:nvSpPr>
        <p:spPr>
          <a:xfrm>
            <a:off x="7295711" y="1679063"/>
            <a:ext cx="1312658" cy="369332"/>
          </a:xfrm>
          <a:prstGeom prst="rect">
            <a:avLst/>
          </a:prstGeom>
          <a:noFill/>
        </p:spPr>
        <p:txBody>
          <a:bodyPr wrap="square" rtlCol="0">
            <a:spAutoFit/>
          </a:bodyPr>
          <a:lstStyle/>
          <a:p>
            <a:r>
              <a:rPr lang="en-US" b="1" u="sng" dirty="0" smtClean="0">
                <a:solidFill>
                  <a:schemeClr val="accent1"/>
                </a:solidFill>
              </a:rPr>
              <a:t>Examples</a:t>
            </a:r>
            <a:endParaRPr lang="en-US" b="1" u="sng" dirty="0">
              <a:solidFill>
                <a:schemeClr val="accent1"/>
              </a:solidFill>
            </a:endParaRPr>
          </a:p>
        </p:txBody>
      </p:sp>
      <p:pic>
        <p:nvPicPr>
          <p:cNvPr id="27" name="Picture 26" descr="latex-image-1.pdf"/>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468730" y="4009202"/>
            <a:ext cx="2806700" cy="850900"/>
          </a:xfrm>
          <a:prstGeom prst="rect">
            <a:avLst/>
          </a:prstGeom>
        </p:spPr>
      </p:pic>
      <p:pic>
        <p:nvPicPr>
          <p:cNvPr id="43" name="Picture 42" descr="latex-image-1.pdf"/>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6738938" y="4229136"/>
            <a:ext cx="203200" cy="190500"/>
          </a:xfrm>
          <a:prstGeom prst="rect">
            <a:avLst/>
          </a:prstGeom>
        </p:spPr>
      </p:pic>
      <p:sp>
        <p:nvSpPr>
          <p:cNvPr id="22" name="Title 1"/>
          <p:cNvSpPr txBox="1">
            <a:spLocks/>
          </p:cNvSpPr>
          <p:nvPr/>
        </p:nvSpPr>
        <p:spPr>
          <a:xfrm>
            <a:off x="272145" y="630238"/>
            <a:ext cx="8574088" cy="968375"/>
          </a:xfrm>
          <a:prstGeom prst="rect">
            <a:avLst/>
          </a:prstGeom>
          <a:noFill/>
        </p:spPr>
        <p:txBody>
          <a:bodyPr vert="horz" lIns="91440" tIns="45720" rIns="91440" bIns="45720" rtlCol="0" anchor="t">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2800" dirty="0" smtClean="0">
                <a:latin typeface="+mj-lt"/>
                <a:ea typeface="+mj-ea"/>
                <a:cs typeface="+mj-cs"/>
              </a:rPr>
              <a:t>Selecting Rankers as Online Feature Selection</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24" name="Picture 23" descr="latex-image-1.pdf"/>
          <p:cNvPicPr>
            <a:picLocks noChangeAspect="1"/>
          </p:cNvPicPr>
          <p:nvPr/>
        </p:nvPicPr>
        <mc:AlternateContent>
          <mc:Choice xmlns:ma="http://schemas.microsoft.com/office/mac/drawingml/2008/main" Requires="ma">
            <p:blipFill>
              <a:blip r:embed="rId11"/>
              <a:stretch>
                <a:fillRect/>
              </a:stretch>
            </p:blipFill>
          </mc:Choice>
          <mc:Fallback>
            <p:blipFill>
              <a:blip r:embed="rId12"/>
              <a:stretch>
                <a:fillRect/>
              </a:stretch>
            </p:blipFill>
          </mc:Fallback>
        </mc:AlternateContent>
        <p:spPr>
          <a:xfrm>
            <a:off x="2361460" y="5249491"/>
            <a:ext cx="3403600" cy="850900"/>
          </a:xfrm>
          <a:prstGeom prst="rect">
            <a:avLst/>
          </a:prstGeom>
        </p:spPr>
      </p:pic>
      <p:sp>
        <p:nvSpPr>
          <p:cNvPr id="28" name="TextBox 27"/>
          <p:cNvSpPr txBox="1"/>
          <p:nvPr/>
        </p:nvSpPr>
        <p:spPr>
          <a:xfrm>
            <a:off x="-160747" y="3407818"/>
            <a:ext cx="2137477" cy="369332"/>
          </a:xfrm>
          <a:prstGeom prst="rect">
            <a:avLst/>
          </a:prstGeom>
          <a:noFill/>
        </p:spPr>
        <p:txBody>
          <a:bodyPr wrap="square" rtlCol="0">
            <a:spAutoFit/>
          </a:bodyPr>
          <a:lstStyle/>
          <a:p>
            <a:pPr algn="r"/>
            <a:r>
              <a:rPr lang="en-US" dirty="0" smtClean="0"/>
              <a:t>selector function</a:t>
            </a:r>
          </a:p>
        </p:txBody>
      </p:sp>
      <p:sp>
        <p:nvSpPr>
          <p:cNvPr id="34" name="TextBox 33"/>
          <p:cNvSpPr txBox="1"/>
          <p:nvPr/>
        </p:nvSpPr>
        <p:spPr>
          <a:xfrm>
            <a:off x="4368461" y="3483268"/>
            <a:ext cx="4707505" cy="369332"/>
          </a:xfrm>
          <a:prstGeom prst="rect">
            <a:avLst/>
          </a:prstGeom>
          <a:noFill/>
        </p:spPr>
        <p:txBody>
          <a:bodyPr wrap="square" rtlCol="0">
            <a:spAutoFit/>
          </a:bodyPr>
          <a:lstStyle/>
          <a:p>
            <a:pPr algn="r"/>
            <a:r>
              <a:rPr lang="en-US" dirty="0" smtClean="0">
                <a:solidFill>
                  <a:schemeClr val="accent1"/>
                </a:solidFill>
              </a:rPr>
              <a:t>indicates selection of a ranker</a:t>
            </a:r>
          </a:p>
        </p:txBody>
      </p:sp>
      <p:pic>
        <p:nvPicPr>
          <p:cNvPr id="35" name="Picture 34" descr="latex-image-1.pdf"/>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2551113" y="3514143"/>
            <a:ext cx="1346200" cy="330200"/>
          </a:xfrm>
          <a:prstGeom prst="rect">
            <a:avLst/>
          </a:prstGeom>
        </p:spPr>
      </p:pic>
      <p:cxnSp>
        <p:nvCxnSpPr>
          <p:cNvPr id="39" name="Straight Connector 38"/>
          <p:cNvCxnSpPr/>
          <p:nvPr/>
        </p:nvCxnSpPr>
        <p:spPr>
          <a:xfrm>
            <a:off x="36286" y="3357390"/>
            <a:ext cx="9052371" cy="1588"/>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2|0.1|0.1"/>
</p:tagLst>
</file>

<file path=ppt/tags/tag2.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0.2|0.1|0.1"/>
</p:tagLst>
</file>

<file path=ppt/tags/tag3.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95.8"/>
</p:tagLst>
</file>

<file path=ppt/tags/tag4.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TIMING" val="|95.8"/>
</p:tagLst>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majorFont>
      <a:minorFont>
        <a:latin typeface="Calibri"/>
        <a:ea typeface=""/>
        <a:cs typeface=""/>
        <a:font script="Jpan" typeface="ＭＳ ゴシック"/>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4519</TotalTime>
  <Words>2037</Words>
  <Application>Microsoft Macintosh PowerPoint</Application>
  <PresentationFormat>On-screen Show (4:3)</PresentationFormat>
  <Paragraphs>506</Paragraphs>
  <Slides>32</Slides>
  <Notes>24</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Spectrum</vt:lpstr>
      <vt:lpstr>Online Feature Selection for Information Retrieval</vt:lpstr>
      <vt:lpstr>A Better Title: Query-dependent Selection of Features During Ranking</vt:lpstr>
      <vt:lpstr>Outline</vt:lpstr>
      <vt:lpstr>Query Reduction for Long Queries</vt:lpstr>
      <vt:lpstr>Query Reduction as Online Feature Selection</vt:lpstr>
      <vt:lpstr>Query Reduction as Online Feature Selection</vt:lpstr>
      <vt:lpstr>Query Reduction as Online Feature Selection</vt:lpstr>
      <vt:lpstr>Query Reduction</vt:lpstr>
      <vt:lpstr>Slide 9</vt:lpstr>
      <vt:lpstr>Selecting Rankers</vt:lpstr>
      <vt:lpstr>Outline</vt:lpstr>
      <vt:lpstr>Exploring Reductions for Long Web Queries [Balasubramanian et al, SIGIR 2010]</vt:lpstr>
      <vt:lpstr>egg hunts in northeast columbus parks and recreation centers</vt:lpstr>
      <vt:lpstr>egg hunts in northeast columbus parks</vt:lpstr>
      <vt:lpstr>Automatic Query Reduction</vt:lpstr>
      <vt:lpstr>Features</vt:lpstr>
      <vt:lpstr>Features</vt:lpstr>
      <vt:lpstr>Features</vt:lpstr>
      <vt:lpstr>Learning Formulations</vt:lpstr>
      <vt:lpstr>Learning Formulations</vt:lpstr>
      <vt:lpstr>Learning Formulations</vt:lpstr>
      <vt:lpstr>Experiments</vt:lpstr>
      <vt:lpstr>Experiments</vt:lpstr>
      <vt:lpstr>Query Replacement Results</vt:lpstr>
      <vt:lpstr>Query Replacement Results</vt:lpstr>
      <vt:lpstr>Thresholding</vt:lpstr>
      <vt:lpstr>Improvement where it matters!</vt:lpstr>
      <vt:lpstr>Outline</vt:lpstr>
      <vt:lpstr>Selecting Rankers</vt:lpstr>
      <vt:lpstr>Selecting between Two Rankers [Balasubramanian et al, SIGIR 2010]</vt:lpstr>
      <vt:lpstr>Ranker Selection for Fusion using CombMNZ</vt:lpstr>
      <vt:lpstr>Conclusions and Future Work</vt:lpstr>
    </vt:vector>
  </TitlesOfParts>
  <Manager/>
  <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Feature Selection for Information Retrieval</dc:title>
  <dc:subject/>
  <dc:creator>Niranjan Balasubramanian</dc:creator>
  <cp:keywords/>
  <dc:description/>
  <cp:lastModifiedBy>Niranjan Balasubramanian</cp:lastModifiedBy>
  <cp:revision>353</cp:revision>
  <dcterms:created xsi:type="dcterms:W3CDTF">2010-07-24T17:00:33Z</dcterms:created>
  <dcterms:modified xsi:type="dcterms:W3CDTF">2010-07-24T17:26:10Z</dcterms:modified>
  <cp:category/>
</cp:coreProperties>
</file>