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5" autoAdjust="0"/>
    <p:restoredTop sz="81600" autoAdjust="0"/>
  </p:normalViewPr>
  <p:slideViewPr>
    <p:cSldViewPr>
      <p:cViewPr>
        <p:scale>
          <a:sx n="70" d="100"/>
          <a:sy n="70" d="100"/>
        </p:scale>
        <p:origin x="-105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E1DF8-7460-4A38-9202-BE5B7B8270C9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3CB5-9368-4DEF-8DFB-34C7F1C9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13EF-4BA3-4436-9A8D-22DC51880CB7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3702-F858-4F42-94C8-1CD640664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391A-5F41-457C-AD62-75DCAE42DC73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181600" y="857250"/>
            <a:ext cx="2819400" cy="438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Ina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Fiterau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5181600" y="1314450"/>
            <a:ext cx="2819400" cy="43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CMU</a:t>
            </a:r>
            <a:r>
              <a:rPr lang="en-US" sz="1800" baseline="0" dirty="0" smtClean="0"/>
              <a:t> - MLD</a:t>
            </a:r>
            <a:endParaRPr lang="en-US" sz="18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85800" y="857250"/>
            <a:ext cx="2819400" cy="895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Alex </a:t>
            </a:r>
            <a:r>
              <a:rPr lang="en-US" sz="2400" dirty="0" err="1" smtClean="0"/>
              <a:t>Smola</a:t>
            </a:r>
            <a:endParaRPr lang="en-US" sz="2400" dirty="0" smtClean="0"/>
          </a:p>
          <a:p>
            <a:pPr algn="l"/>
            <a:r>
              <a:rPr lang="en-US" sz="2400" dirty="0" smtClean="0"/>
              <a:t>Barnabas </a:t>
            </a:r>
            <a:r>
              <a:rPr lang="en-US" sz="2400" dirty="0" err="1" smtClean="0"/>
              <a:t>Poczos</a:t>
            </a:r>
            <a:endParaRPr lang="en-US" sz="240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084E-05D9-42FE-93A3-0156FB8D330C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4002-9B8D-40B2-812C-EB8853CDD2D9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Recitation 10: Structure Learning</a:t>
            </a:r>
          </a:p>
        </p:txBody>
      </p:sp>
    </p:spTree>
    <p:extLst>
      <p:ext uri="{BB962C8B-B14F-4D97-AF65-F5344CB8AC3E}">
        <p14:creationId xmlns:p14="http://schemas.microsoft.com/office/powerpoint/2010/main" val="16745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0DEE-5820-443C-B581-79377358A5FB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2F3F-EB0E-43A0-A8AC-0F1B527BDA32}" type="datetime1">
              <a:rPr lang="en-US" smtClean="0"/>
              <a:t>4/3/2013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Recitation 6: Kernels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3897-4840-4284-A19A-912F41968569}" type="datetime1">
              <a:rPr lang="en-US" smtClean="0"/>
              <a:t>4/3/2013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Recitation 6: Kernels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2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A177-7324-4CF5-A8FD-D5ACD50A69C5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Recitation 6: Kernels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CF1-8A4C-4D7A-930D-D1FBC96AAC77}" type="datetime1">
              <a:rPr lang="en-US" smtClean="0"/>
              <a:t>4/3/2013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34D-B400-4C36-A1AA-A1FF036512F7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6E2C-FAA3-4CA1-8849-753EBF8E9D4A}" type="datetime1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52EA77-BAF1-4171-A7F0-2C71EDDA885E}" type="datetime1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99536"/>
            <a:ext cx="8229600" cy="307777"/>
          </a:xfrm>
          <a:prstGeom prst="rect">
            <a:avLst/>
          </a:prstGeom>
          <a:solidFill>
            <a:srgbClr val="960000"/>
          </a:solidFill>
        </p:spPr>
        <p:txBody>
          <a:bodyPr wrap="square" numCol="3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Carnegie Mellon University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10-701 Machine Learning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Spring 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Recitation 10: Structure Learning</a:t>
            </a:r>
            <a:endParaRPr lang="en-US" dirty="0"/>
          </a:p>
        </p:txBody>
      </p:sp>
      <p:pic>
        <p:nvPicPr>
          <p:cNvPr id="10" name="Picture 2" descr="Machine Learning Department Home Pag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7"/>
            <a:ext cx="478928" cy="4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lect.cs.cmu.edu/class/10701-F09/recitations/recitation10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Recitation 10: Bayes Nets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Part 2: Structure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Recitation 6: Kernels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5707" y="5071646"/>
            <a:ext cx="713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Source: F2010 Probabilistic Graphical Models, instructor: Noah Smith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9910" y="5486400"/>
            <a:ext cx="679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Suggested Reading: Shay Cohen’s recitation notes</a:t>
            </a: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://select.cs.cmu.edu/class/10701-F09/recitations/recitation10.pdf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6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Structure’s likelihood decomposes by family =&gt; increased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296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810000" y="3886200"/>
            <a:ext cx="266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38862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27627" y="49346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oesn’t depend on structure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8180127" y="3886200"/>
            <a:ext cx="0" cy="1048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0"/>
          </p:cNvCxnSpPr>
          <p:nvPr/>
        </p:nvCxnSpPr>
        <p:spPr>
          <a:xfrm flipV="1">
            <a:off x="5143500" y="3886200"/>
            <a:ext cx="0" cy="1048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91000" y="49346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irectly related to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with Mutual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Unless conditional independence holds exactly in the data, more connections are always better!</a:t>
            </a:r>
          </a:p>
          <a:p>
            <a:r>
              <a:rPr lang="en-US" dirty="0" smtClean="0"/>
              <a:t>For structure, MLE is guaranteed to</a:t>
            </a:r>
          </a:p>
          <a:p>
            <a:pPr marL="0" indent="0" algn="ctr">
              <a:buNone/>
            </a:pPr>
            <a:r>
              <a:rPr lang="en-US" dirty="0" smtClean="0"/>
              <a:t>OVERFIT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1905000"/>
            <a:ext cx="4643887" cy="762000"/>
            <a:chOff x="2595113" y="1905000"/>
            <a:chExt cx="4643887" cy="762000"/>
          </a:xfrm>
        </p:grpSpPr>
        <p:grpSp>
          <p:nvGrpSpPr>
            <p:cNvPr id="8" name="Group 7"/>
            <p:cNvGrpSpPr/>
            <p:nvPr/>
          </p:nvGrpSpPr>
          <p:grpSpPr>
            <a:xfrm>
              <a:off x="2595113" y="1905000"/>
              <a:ext cx="4643887" cy="762000"/>
              <a:chOff x="2595113" y="1905000"/>
              <a:chExt cx="4643887" cy="7620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113" y="1905000"/>
                <a:ext cx="4643887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170753" y="1905000"/>
                <a:ext cx="726056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80661" y="1981200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661" y="1981200"/>
                  <a:ext cx="54373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07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Solution: </a:t>
            </a:r>
            <a:r>
              <a:rPr lang="en-US" b="1" i="1" dirty="0" smtClean="0"/>
              <a:t>Chow-Liu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Each node can have at most one parent</a:t>
                </a:r>
              </a:p>
              <a:p>
                <a:r>
                  <a:rPr lang="en-US" dirty="0" smtClean="0"/>
                  <a:t>Structure will have at most n-1 edges</a:t>
                </a:r>
              </a:p>
              <a:p>
                <a:r>
                  <a:rPr lang="en-US" dirty="0" smtClean="0"/>
                  <a:t>Decision is where to place the edges</a:t>
                </a:r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be the score of putting an edge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the maximum spanning tree</a:t>
                </a:r>
              </a:p>
              <a:p>
                <a:pPr lvl="1"/>
                <a:r>
                  <a:rPr lang="en-US" dirty="0" smtClean="0"/>
                  <a:t>Number of trees?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𝑛𝑙𝑜𝑔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67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Solution: </a:t>
            </a:r>
            <a:r>
              <a:rPr lang="en-US" b="1" i="1" dirty="0" smtClean="0"/>
              <a:t>Chow-Liu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Each node can have at most one parent</a:t>
                </a:r>
              </a:p>
              <a:p>
                <a:r>
                  <a:rPr lang="en-US" dirty="0" smtClean="0"/>
                  <a:t>Structure will have at most n-1 edges</a:t>
                </a:r>
              </a:p>
              <a:p>
                <a:r>
                  <a:rPr lang="en-US" dirty="0" smtClean="0"/>
                  <a:t>Decision is where to place the edges</a:t>
                </a:r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be the score of putting an edge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the maximum spanning tree</a:t>
                </a:r>
              </a:p>
              <a:p>
                <a:pPr lvl="1"/>
                <a:r>
                  <a:rPr lang="en-US" dirty="0" smtClean="0"/>
                  <a:t>Pick root, traverse to get structure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91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Maximum-scoring spanning trees gives the skeleton</a:t>
            </a:r>
            <a:endParaRPr lang="en-US" dirty="0" smtClean="0"/>
          </a:p>
          <a:p>
            <a:r>
              <a:rPr lang="en-US" dirty="0" smtClean="0"/>
              <a:t>Trees with the same skeleton have</a:t>
            </a:r>
          </a:p>
          <a:p>
            <a:pPr lvl="1"/>
            <a:r>
              <a:rPr lang="en-US" dirty="0" smtClean="0"/>
              <a:t>The same conditional independence assertions</a:t>
            </a:r>
          </a:p>
          <a:p>
            <a:pPr lvl="1"/>
            <a:r>
              <a:rPr lang="en-US" dirty="0" smtClean="0"/>
              <a:t>The same mutual information score</a:t>
            </a:r>
          </a:p>
          <a:p>
            <a:r>
              <a:rPr lang="en-US" dirty="0" smtClean="0"/>
              <a:t>The resulting model has no V-structures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smtClean="0"/>
              <a:t>Possible Solution: </a:t>
            </a:r>
            <a:r>
              <a:rPr lang="en-US" b="1" i="1" dirty="0" smtClean="0"/>
              <a:t>Chow-Liu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67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 (yet)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Bayesian: priors on structure</a:t>
            </a:r>
          </a:p>
          <a:p>
            <a:r>
              <a:rPr lang="en-US" dirty="0" smtClean="0"/>
              <a:t>Consistent* Scores:</a:t>
            </a:r>
          </a:p>
          <a:p>
            <a:pPr lvl="1"/>
            <a:r>
              <a:rPr lang="en-US" dirty="0" smtClean="0"/>
              <a:t>Bayesian Score and modularity</a:t>
            </a:r>
          </a:p>
          <a:p>
            <a:pPr lvl="1"/>
            <a:r>
              <a:rPr lang="en-US" dirty="0" smtClean="0"/>
              <a:t>Bayesian Information Criterion (BIC)</a:t>
            </a:r>
          </a:p>
          <a:p>
            <a:pPr lvl="2"/>
            <a:r>
              <a:rPr lang="en-US" dirty="0" smtClean="0"/>
              <a:t>Penalizes model dimension by log(m)/2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Structure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44590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as the number of samples goes to infinity, the recovered structure is ‘I-equivalent’ to the map of the true distribution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Bayesian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42166"/>
              </p:ext>
            </p:extLst>
          </p:nvPr>
        </p:nvGraphicFramePr>
        <p:xfrm>
          <a:off x="457200" y="2286000"/>
          <a:ext cx="8229600" cy="2514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2743200"/>
                <a:gridCol w="2743200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Known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Unknown Structure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Fully Observed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</a:p>
                    <a:p>
                      <a:pPr algn="ctr"/>
                      <a:r>
                        <a:rPr lang="en-US" dirty="0" smtClean="0"/>
                        <a:t>(estimate</a:t>
                      </a:r>
                      <a:r>
                        <a:rPr lang="en-US" baseline="0" dirty="0" smtClean="0"/>
                        <a:t> CPT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</a:p>
                    <a:p>
                      <a:pPr algn="ctr"/>
                      <a:r>
                        <a:rPr lang="en-US" dirty="0" smtClean="0"/>
                        <a:t>(structure</a:t>
                      </a:r>
                      <a:r>
                        <a:rPr lang="en-US" baseline="0" dirty="0" smtClean="0"/>
                        <a:t> + CPT)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Missing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Variational</a:t>
                      </a:r>
                      <a:r>
                        <a:rPr lang="en-US" dirty="0" smtClean="0"/>
                        <a:t> Methods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HARD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5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BN Learning for Known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MLE for a BN whose CPDs (Conditional Probability Distributions) have disjoint parameters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MLEs for each of its </a:t>
            </a:r>
            <a:r>
              <a:rPr lang="en-US" dirty="0" smtClean="0"/>
              <a:t>CPDs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=&gt; Estimate MLEs for the parameters of the conditionals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7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90550" y="1752600"/>
            <a:ext cx="8096250" cy="3714750"/>
            <a:chOff x="666750" y="1752600"/>
            <a:chExt cx="8096250" cy="3714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1752600"/>
              <a:ext cx="8096250" cy="3714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8200" y="2438400"/>
              <a:ext cx="762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1828800"/>
              <a:ext cx="762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3505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90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the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distributions have closed forms for the MLE – you’ve used them</a:t>
            </a:r>
          </a:p>
          <a:p>
            <a:r>
              <a:rPr lang="en-US" dirty="0" smtClean="0"/>
              <a:t>Useful to know what distributions you obtain when you condition</a:t>
            </a:r>
          </a:p>
          <a:p>
            <a:r>
              <a:rPr lang="en-US" dirty="0" smtClean="0"/>
              <a:t>Solve analytically, for every parameter: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Convex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00706"/>
            <a:ext cx="8032060" cy="100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6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principle: maximizing the likelihood of the data</a:t>
            </a:r>
          </a:p>
          <a:p>
            <a:r>
              <a:rPr lang="en-US" dirty="0" smtClean="0"/>
              <a:t>Alternative: </a:t>
            </a:r>
          </a:p>
          <a:p>
            <a:pPr lvl="1"/>
            <a:r>
              <a:rPr lang="en-US" dirty="0" smtClean="0"/>
              <a:t>use stat. tests to det. cond. </a:t>
            </a:r>
            <a:r>
              <a:rPr lang="en-US" dirty="0"/>
              <a:t>i</a:t>
            </a:r>
            <a:r>
              <a:rPr lang="en-US" dirty="0" smtClean="0"/>
              <a:t>ndependencies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 the corresponding PDAG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Idea: use likelihood to score structures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and BN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r>
              <a:rPr lang="en-US" dirty="0" smtClean="0"/>
              <a:t>For every possible structure, consider it with its best possible parameters (MLE)</a:t>
            </a:r>
          </a:p>
          <a:p>
            <a:r>
              <a:rPr lang="en-US" dirty="0" smtClean="0"/>
              <a:t>Optimistic, but correct if the overall goal is maximizing likelihood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41517" cy="15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Deriving the structure score for 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210"/>
            <a:ext cx="7080885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6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Deriving the structure score for 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50D-E45A-4146-B0AC-4FF2BE186447}" type="datetime1">
              <a:rPr lang="en-US" smtClean="0"/>
              <a:t>4/3/2013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Recitation 10: Structure Learning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210"/>
            <a:ext cx="7080885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" y="3600450"/>
            <a:ext cx="709422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9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580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Recitation 10: Bayes Nets</vt:lpstr>
      <vt:lpstr>Learning Bayesian Networks</vt:lpstr>
      <vt:lpstr>BN Learning for Known Structure</vt:lpstr>
      <vt:lpstr>Decomposability</vt:lpstr>
      <vt:lpstr>Deriving the MLE</vt:lpstr>
      <vt:lpstr>Learning Structure</vt:lpstr>
      <vt:lpstr>Likelihood and BN structures</vt:lpstr>
      <vt:lpstr>Deriving the structure score for G</vt:lpstr>
      <vt:lpstr>Deriving the structure score for G</vt:lpstr>
      <vt:lpstr>Decomposition</vt:lpstr>
      <vt:lpstr>Problem with Mutual Information</vt:lpstr>
      <vt:lpstr>Possible Solution: Chow-Liu</vt:lpstr>
      <vt:lpstr>Possible Solution: Chow-Liu</vt:lpstr>
      <vt:lpstr>Possible Solution: Chow-Liu</vt:lpstr>
      <vt:lpstr>Not covered (yet)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</dc:creator>
  <cp:lastModifiedBy>Ina Fiterau</cp:lastModifiedBy>
  <cp:revision>182</cp:revision>
  <dcterms:created xsi:type="dcterms:W3CDTF">2006-08-16T00:00:00Z</dcterms:created>
  <dcterms:modified xsi:type="dcterms:W3CDTF">2013-04-03T05:16:49Z</dcterms:modified>
</cp:coreProperties>
</file>