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69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07C5-2F7B-ED48-ABC0-9A847F72FE73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AC5C-ED2F-E644-9F3D-BA0F3EB8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9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07C5-2F7B-ED48-ABC0-9A847F72FE73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AC5C-ED2F-E644-9F3D-BA0F3EB8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2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07C5-2F7B-ED48-ABC0-9A847F72FE73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AC5C-ED2F-E644-9F3D-BA0F3EB8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5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07C5-2F7B-ED48-ABC0-9A847F72FE73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AC5C-ED2F-E644-9F3D-BA0F3EB8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8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07C5-2F7B-ED48-ABC0-9A847F72FE73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AC5C-ED2F-E644-9F3D-BA0F3EB8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3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07C5-2F7B-ED48-ABC0-9A847F72FE73}" type="datetimeFigureOut">
              <a:rPr lang="en-US" smtClean="0"/>
              <a:t>4/1/13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AC5C-ED2F-E644-9F3D-BA0F3EB8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0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07C5-2F7B-ED48-ABC0-9A847F72FE73}" type="datetimeFigureOut">
              <a:rPr lang="en-US" smtClean="0"/>
              <a:t>4/1/13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AC5C-ED2F-E644-9F3D-BA0F3EB8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78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07C5-2F7B-ED48-ABC0-9A847F72FE73}" type="datetimeFigureOut">
              <a:rPr lang="en-US" smtClean="0"/>
              <a:t>4/1/13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AC5C-ED2F-E644-9F3D-BA0F3EB8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5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07C5-2F7B-ED48-ABC0-9A847F72FE73}" type="datetimeFigureOut">
              <a:rPr lang="en-US" smtClean="0"/>
              <a:t>4/1/13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AC5C-ED2F-E644-9F3D-BA0F3EB8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8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07C5-2F7B-ED48-ABC0-9A847F72FE73}" type="datetimeFigureOut">
              <a:rPr lang="en-US" smtClean="0"/>
              <a:t>4/1/13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AC5C-ED2F-E644-9F3D-BA0F3EB8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6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07C5-2F7B-ED48-ABC0-9A847F72FE73}" type="datetimeFigureOut">
              <a:rPr lang="en-US" smtClean="0"/>
              <a:t>4/1/13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AC5C-ED2F-E644-9F3D-BA0F3EB8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8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807C5-2F7B-ED48-ABC0-9A847F72FE73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AAC5C-ED2F-E644-9F3D-BA0F3EB8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0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Bayes Nets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10-701 recitation</a:t>
            </a:r>
          </a:p>
          <a:p>
            <a:r>
              <a:rPr lang="en-US" dirty="0" smtClean="0"/>
              <a:t>04-02-2013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92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 an optimal order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28598" y="2305648"/>
            <a:ext cx="1245632" cy="561869"/>
            <a:chOff x="2788199" y="658827"/>
            <a:chExt cx="716146" cy="754309"/>
          </a:xfrm>
        </p:grpSpPr>
        <p:sp>
          <p:nvSpPr>
            <p:cNvPr id="24" name="Oval 23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79343" y="667419"/>
              <a:ext cx="455180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Flu</a:t>
              </a:r>
              <a:endParaRPr lang="en-US" sz="25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204517" y="2271083"/>
            <a:ext cx="1357567" cy="569123"/>
            <a:chOff x="2788199" y="649087"/>
            <a:chExt cx="780502" cy="764049"/>
          </a:xfrm>
        </p:grpSpPr>
        <p:sp>
          <p:nvSpPr>
            <p:cNvPr id="27" name="Oval 26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61169" y="649087"/>
              <a:ext cx="707532" cy="640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Allergy</a:t>
              </a:r>
              <a:endParaRPr lang="en-US" sz="25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68760" y="3575818"/>
            <a:ext cx="1245632" cy="561869"/>
            <a:chOff x="2788199" y="658827"/>
            <a:chExt cx="716146" cy="754309"/>
          </a:xfrm>
        </p:grpSpPr>
        <p:sp>
          <p:nvSpPr>
            <p:cNvPr id="30" name="Oval 29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90345" y="667419"/>
              <a:ext cx="559463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Sinus</a:t>
              </a:r>
              <a:endParaRPr lang="en-US" sz="2500" dirty="0"/>
            </a:p>
          </p:txBody>
        </p:sp>
      </p:grpSp>
      <p:cxnSp>
        <p:nvCxnSpPr>
          <p:cNvPr id="38" name="Straight Arrow Connector 37"/>
          <p:cNvCxnSpPr>
            <a:stCxn id="30" idx="4"/>
            <a:endCxn id="40" idx="0"/>
          </p:cNvCxnSpPr>
          <p:nvPr/>
        </p:nvCxnSpPr>
        <p:spPr>
          <a:xfrm>
            <a:off x="1891576" y="4137687"/>
            <a:ext cx="1047704" cy="51931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2316466" y="4657005"/>
            <a:ext cx="1254284" cy="561869"/>
            <a:chOff x="2788199" y="658827"/>
            <a:chExt cx="721120" cy="754309"/>
          </a:xfrm>
        </p:grpSpPr>
        <p:sp>
          <p:nvSpPr>
            <p:cNvPr id="40" name="Oval 39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808204" y="658827"/>
              <a:ext cx="701115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Nose=t</a:t>
              </a:r>
              <a:endParaRPr lang="en-US" sz="2500" dirty="0"/>
            </a:p>
          </p:txBody>
        </p:sp>
      </p:grpSp>
      <p:sp>
        <p:nvSpPr>
          <p:cNvPr id="47" name="Content Placeholder 2"/>
          <p:cNvSpPr txBox="1">
            <a:spLocks/>
          </p:cNvSpPr>
          <p:nvPr/>
        </p:nvSpPr>
        <p:spPr>
          <a:xfrm>
            <a:off x="3570748" y="1551900"/>
            <a:ext cx="555959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If we start with H:</a:t>
            </a:r>
          </a:p>
          <a:p>
            <a:pPr marL="0" indent="0">
              <a:buNone/>
            </a:pPr>
            <a:r>
              <a:rPr lang="en-US" dirty="0" smtClean="0"/>
              <a:t> P(F,</a:t>
            </a:r>
            <a:r>
              <a:rPr lang="en-US" dirty="0" smtClean="0"/>
              <a:t>N</a:t>
            </a:r>
            <a:r>
              <a:rPr lang="en-US" dirty="0" smtClean="0"/>
              <a:t>=t) </a:t>
            </a:r>
            <a:r>
              <a:rPr lang="en-US" dirty="0" smtClean="0"/>
              <a:t>= </a:t>
            </a:r>
            <a:r>
              <a:rPr lang="en-US" dirty="0" smtClean="0"/>
              <a:t>Σ</a:t>
            </a:r>
            <a:r>
              <a:rPr lang="en-US" baseline="-25000" dirty="0" smtClean="0"/>
              <a:t>A,S</a:t>
            </a:r>
            <a:r>
              <a:rPr lang="en-US" dirty="0" smtClean="0"/>
              <a:t>  P(F) P(A) </a:t>
            </a:r>
          </a:p>
          <a:p>
            <a:pPr marL="0" indent="0">
              <a:buNone/>
            </a:pPr>
            <a:r>
              <a:rPr lang="en-US" dirty="0" smtClean="0"/>
              <a:t>			P(S|A,F) P(N=t |S)     				Σ</a:t>
            </a:r>
            <a:r>
              <a:rPr lang="en-US" baseline="-25000" dirty="0"/>
              <a:t>H</a:t>
            </a:r>
            <a:r>
              <a:rPr lang="en-US" dirty="0" smtClean="0"/>
              <a:t> P(H|S)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/>
              <a:t> </a:t>
            </a:r>
            <a:r>
              <a:rPr lang="en-US" dirty="0" smtClean="0"/>
              <a:t>    = </a:t>
            </a:r>
            <a:r>
              <a:rPr lang="en-US" dirty="0" smtClean="0"/>
              <a:t>Σ</a:t>
            </a:r>
            <a:r>
              <a:rPr lang="en-US" baseline="-25000" dirty="0" smtClean="0"/>
              <a:t>A,S</a:t>
            </a:r>
            <a:r>
              <a:rPr lang="en-US" dirty="0" smtClean="0"/>
              <a:t>  P(F) P(A) P(S|A,F)    				P(N=t |S)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6636526" y="3308727"/>
            <a:ext cx="955186" cy="369332"/>
            <a:chOff x="5770235" y="4983719"/>
            <a:chExt cx="955186" cy="369332"/>
          </a:xfrm>
        </p:grpSpPr>
        <p:sp>
          <p:nvSpPr>
            <p:cNvPr id="49" name="TextBox 48"/>
            <p:cNvSpPr txBox="1"/>
            <p:nvPr/>
          </p:nvSpPr>
          <p:spPr>
            <a:xfrm>
              <a:off x="6308796" y="4983719"/>
              <a:ext cx="4166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=1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0" name="Straight Arrow Connector 49"/>
            <p:cNvCxnSpPr>
              <a:stCxn id="49" idx="1"/>
            </p:cNvCxnSpPr>
            <p:nvPr/>
          </p:nvCxnSpPr>
          <p:spPr>
            <a:xfrm flipH="1">
              <a:off x="5770235" y="5168385"/>
              <a:ext cx="538561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Arrow Connector 44"/>
          <p:cNvCxnSpPr/>
          <p:nvPr/>
        </p:nvCxnSpPr>
        <p:spPr>
          <a:xfrm>
            <a:off x="1391811" y="2785233"/>
            <a:ext cx="499765" cy="790585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1891576" y="2771577"/>
            <a:ext cx="495359" cy="804241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1574230" y="2572927"/>
            <a:ext cx="630287" cy="13656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682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328598" y="2305648"/>
            <a:ext cx="1245632" cy="561869"/>
            <a:chOff x="2788199" y="658827"/>
            <a:chExt cx="716146" cy="754309"/>
          </a:xfrm>
        </p:grpSpPr>
        <p:sp>
          <p:nvSpPr>
            <p:cNvPr id="24" name="Oval 23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79343" y="667419"/>
              <a:ext cx="455180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Flu</a:t>
              </a:r>
              <a:endParaRPr lang="en-US" sz="25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204517" y="2271083"/>
            <a:ext cx="1357567" cy="569123"/>
            <a:chOff x="2788199" y="649087"/>
            <a:chExt cx="780502" cy="764049"/>
          </a:xfrm>
        </p:grpSpPr>
        <p:sp>
          <p:nvSpPr>
            <p:cNvPr id="27" name="Oval 26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61169" y="649087"/>
              <a:ext cx="707532" cy="640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Allergy</a:t>
              </a:r>
              <a:endParaRPr lang="en-US" sz="25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68760" y="3575818"/>
            <a:ext cx="1245632" cy="561869"/>
            <a:chOff x="2788199" y="658827"/>
            <a:chExt cx="716146" cy="754309"/>
          </a:xfrm>
        </p:grpSpPr>
        <p:sp>
          <p:nvSpPr>
            <p:cNvPr id="30" name="Oval 29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90345" y="667419"/>
              <a:ext cx="559463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Sinus</a:t>
              </a:r>
              <a:endParaRPr lang="en-US" sz="2500" dirty="0"/>
            </a:p>
          </p:txBody>
        </p:sp>
      </p:grpSp>
      <p:cxnSp>
        <p:nvCxnSpPr>
          <p:cNvPr id="38" name="Straight Arrow Connector 37"/>
          <p:cNvCxnSpPr>
            <a:stCxn id="30" idx="4"/>
            <a:endCxn id="40" idx="0"/>
          </p:cNvCxnSpPr>
          <p:nvPr/>
        </p:nvCxnSpPr>
        <p:spPr>
          <a:xfrm>
            <a:off x="1891576" y="4137687"/>
            <a:ext cx="1047704" cy="51931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2316466" y="4657005"/>
            <a:ext cx="1254284" cy="561869"/>
            <a:chOff x="2788199" y="658827"/>
            <a:chExt cx="721120" cy="754309"/>
          </a:xfrm>
        </p:grpSpPr>
        <p:sp>
          <p:nvSpPr>
            <p:cNvPr id="40" name="Oval 39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808204" y="658827"/>
              <a:ext cx="701115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Nose=t</a:t>
              </a:r>
              <a:endParaRPr lang="en-US" sz="2500" dirty="0"/>
            </a:p>
          </p:txBody>
        </p:sp>
      </p:grpSp>
      <p:sp>
        <p:nvSpPr>
          <p:cNvPr id="47" name="Content Placeholder 2"/>
          <p:cNvSpPr txBox="1">
            <a:spLocks/>
          </p:cNvSpPr>
          <p:nvPr/>
        </p:nvSpPr>
        <p:spPr>
          <a:xfrm>
            <a:off x="3570748" y="1551900"/>
            <a:ext cx="555959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Removing S</a:t>
            </a:r>
          </a:p>
          <a:p>
            <a:pPr marL="0" indent="0">
              <a:buNone/>
            </a:pPr>
            <a:r>
              <a:rPr lang="en-US" dirty="0" smtClean="0"/>
              <a:t> P(F,</a:t>
            </a:r>
            <a:r>
              <a:rPr lang="en-US" dirty="0" smtClean="0"/>
              <a:t>N</a:t>
            </a:r>
            <a:r>
              <a:rPr lang="en-US" dirty="0" smtClean="0"/>
              <a:t>=t)</a:t>
            </a:r>
            <a:r>
              <a:rPr lang="en-US" dirty="0" smtClean="0"/>
              <a:t>= </a:t>
            </a:r>
            <a:r>
              <a:rPr lang="en-US" dirty="0" smtClean="0"/>
              <a:t>Σ</a:t>
            </a:r>
            <a:r>
              <a:rPr lang="en-US" baseline="-25000" dirty="0" smtClean="0"/>
              <a:t>A,S</a:t>
            </a:r>
            <a:r>
              <a:rPr lang="en-US" dirty="0" smtClean="0"/>
              <a:t>  P(F) P(A) P(S|A,F)    				P(N=t |S)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= </a:t>
            </a:r>
            <a:r>
              <a:rPr lang="en-US" dirty="0" smtClean="0"/>
              <a:t>Σ</a:t>
            </a:r>
            <a:r>
              <a:rPr lang="en-US" baseline="-25000" dirty="0" smtClean="0"/>
              <a:t>A</a:t>
            </a:r>
            <a:r>
              <a:rPr lang="en-US" dirty="0" smtClean="0"/>
              <a:t>  P(F) P(A)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  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s</a:t>
            </a:r>
            <a:r>
              <a:rPr lang="en-US" baseline="-25000" dirty="0" smtClean="0"/>
              <a:t> </a:t>
            </a:r>
            <a:r>
              <a:rPr lang="en-US" dirty="0" smtClean="0"/>
              <a:t>P(S|A,F)  P(N=t |S)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= </a:t>
            </a:r>
            <a:r>
              <a:rPr lang="en-US" dirty="0" smtClean="0"/>
              <a:t>Σ</a:t>
            </a:r>
            <a:r>
              <a:rPr lang="en-US" baseline="-25000" dirty="0" smtClean="0"/>
              <a:t>A</a:t>
            </a:r>
            <a:r>
              <a:rPr lang="en-US" dirty="0" smtClean="0"/>
              <a:t>  P(F) P(A) g</a:t>
            </a:r>
            <a:r>
              <a:rPr lang="en-US" baseline="-25000" dirty="0" smtClean="0"/>
              <a:t>1</a:t>
            </a:r>
            <a:r>
              <a:rPr lang="en-US" dirty="0" smtClean="0"/>
              <a:t>(F,A)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391811" y="2785233"/>
            <a:ext cx="499765" cy="790585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1891576" y="2771577"/>
            <a:ext cx="495359" cy="804241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1574230" y="2572927"/>
            <a:ext cx="630287" cy="13656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328598" y="2305648"/>
            <a:ext cx="1245632" cy="561869"/>
            <a:chOff x="2788199" y="658827"/>
            <a:chExt cx="716146" cy="754309"/>
          </a:xfrm>
        </p:grpSpPr>
        <p:sp>
          <p:nvSpPr>
            <p:cNvPr id="24" name="Oval 23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79343" y="667419"/>
              <a:ext cx="455180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Flu</a:t>
              </a:r>
              <a:endParaRPr lang="en-US" sz="25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204517" y="2271083"/>
            <a:ext cx="1357567" cy="569123"/>
            <a:chOff x="2788199" y="649087"/>
            <a:chExt cx="780502" cy="764049"/>
          </a:xfrm>
        </p:grpSpPr>
        <p:sp>
          <p:nvSpPr>
            <p:cNvPr id="27" name="Oval 26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61169" y="649087"/>
              <a:ext cx="707532" cy="640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Allergy</a:t>
              </a:r>
              <a:endParaRPr lang="en-US" sz="25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68759" y="3575818"/>
            <a:ext cx="1353077" cy="561869"/>
            <a:chOff x="2788199" y="658827"/>
            <a:chExt cx="777919" cy="754309"/>
          </a:xfrm>
        </p:grpSpPr>
        <p:sp>
          <p:nvSpPr>
            <p:cNvPr id="30" name="Oval 29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11841" y="667419"/>
              <a:ext cx="754277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Nose=t</a:t>
              </a:r>
              <a:endParaRPr lang="en-US" sz="2500" dirty="0"/>
            </a:p>
          </p:txBody>
        </p:sp>
      </p:grpSp>
      <p:sp>
        <p:nvSpPr>
          <p:cNvPr id="47" name="Content Placeholder 2"/>
          <p:cNvSpPr txBox="1">
            <a:spLocks/>
          </p:cNvSpPr>
          <p:nvPr/>
        </p:nvSpPr>
        <p:spPr>
          <a:xfrm>
            <a:off x="3570748" y="1551900"/>
            <a:ext cx="5559597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Removing A</a:t>
            </a:r>
          </a:p>
          <a:p>
            <a:pPr marL="0" indent="0">
              <a:buNone/>
            </a:pPr>
            <a:r>
              <a:rPr lang="en-US" dirty="0" smtClean="0"/>
              <a:t> P(F,</a:t>
            </a:r>
            <a:r>
              <a:rPr lang="en-US" dirty="0" smtClean="0"/>
              <a:t>N</a:t>
            </a:r>
            <a:r>
              <a:rPr lang="en-US" dirty="0" smtClean="0"/>
              <a:t>=t)</a:t>
            </a:r>
            <a:r>
              <a:rPr lang="en-US" dirty="0" smtClean="0"/>
              <a:t>= </a:t>
            </a:r>
            <a:r>
              <a:rPr lang="en-US" dirty="0" smtClean="0"/>
              <a:t>P(F) Σ</a:t>
            </a:r>
            <a:r>
              <a:rPr lang="en-US" baseline="-25000" dirty="0" smtClean="0"/>
              <a:t>A</a:t>
            </a:r>
            <a:r>
              <a:rPr lang="en-US" dirty="0" smtClean="0"/>
              <a:t> P(A) g</a:t>
            </a:r>
            <a:r>
              <a:rPr lang="en-US" baseline="-25000" dirty="0" smtClean="0"/>
              <a:t>1</a:t>
            </a:r>
            <a:r>
              <a:rPr lang="en-US" dirty="0" smtClean="0"/>
              <a:t>(F,A)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= P(F) g</a:t>
            </a:r>
            <a:r>
              <a:rPr lang="en-US" baseline="-25000" dirty="0" smtClean="0"/>
              <a:t>2</a:t>
            </a:r>
            <a:r>
              <a:rPr lang="en-US" dirty="0" smtClean="0"/>
              <a:t>(F)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P(F=</a:t>
            </a:r>
            <a:r>
              <a:rPr lang="en-US" dirty="0" err="1" smtClean="0"/>
              <a:t>t|N</a:t>
            </a:r>
            <a:r>
              <a:rPr lang="en-US" dirty="0" smtClean="0"/>
              <a:t>=t) = P(F=</a:t>
            </a:r>
            <a:r>
              <a:rPr lang="en-US" dirty="0" err="1" smtClean="0"/>
              <a:t>t,N</a:t>
            </a:r>
            <a:r>
              <a:rPr lang="en-US" dirty="0" smtClean="0"/>
              <a:t>=t)/P(N=t)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P(N=t)  = Σ</a:t>
            </a:r>
            <a:r>
              <a:rPr lang="en-US" baseline="-25000" dirty="0" smtClean="0"/>
              <a:t>F</a:t>
            </a:r>
            <a:r>
              <a:rPr lang="en-US" dirty="0" smtClean="0"/>
              <a:t> </a:t>
            </a:r>
            <a:r>
              <a:rPr lang="en-US" dirty="0" smtClean="0"/>
              <a:t>P(F,N=t)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391811" y="2785233"/>
            <a:ext cx="499765" cy="790585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1891576" y="2771577"/>
            <a:ext cx="495359" cy="804241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1574230" y="2572927"/>
            <a:ext cx="630287" cy="13656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6445351" y="3399984"/>
            <a:ext cx="1364647" cy="551566"/>
            <a:chOff x="6056653" y="4801485"/>
            <a:chExt cx="1364647" cy="551566"/>
          </a:xfrm>
        </p:grpSpPr>
        <p:sp>
          <p:nvSpPr>
            <p:cNvPr id="21" name="TextBox 20"/>
            <p:cNvSpPr txBox="1"/>
            <p:nvPr/>
          </p:nvSpPr>
          <p:spPr>
            <a:xfrm>
              <a:off x="6308796" y="4983719"/>
              <a:ext cx="11125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=P(N=</a:t>
              </a:r>
              <a:r>
                <a:rPr lang="en-US" dirty="0" err="1" smtClean="0">
                  <a:solidFill>
                    <a:srgbClr val="FF0000"/>
                  </a:solidFill>
                </a:rPr>
                <a:t>t|F</a:t>
              </a:r>
              <a:r>
                <a:rPr lang="en-US" dirty="0" smtClean="0">
                  <a:solidFill>
                    <a:srgbClr val="FF0000"/>
                  </a:solidFill>
                </a:rPr>
                <a:t>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21" idx="1"/>
            </p:cNvCxnSpPr>
            <p:nvPr/>
          </p:nvCxnSpPr>
          <p:spPr>
            <a:xfrm flipH="1" flipV="1">
              <a:off x="6056653" y="4801485"/>
              <a:ext cx="252143" cy="3669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5990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Independencies and active trails</a:t>
            </a:r>
            <a:endParaRPr lang="en-US" dirty="0"/>
          </a:p>
        </p:txBody>
      </p:sp>
      <p:pic>
        <p:nvPicPr>
          <p:cNvPr id="4" name="Picture 3" descr="g0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04" y="2945569"/>
            <a:ext cx="7020494" cy="199738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25218" y="1810606"/>
            <a:ext cx="336265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Is A</a:t>
            </a:r>
            <a:r>
              <a:rPr lang="en-US" sz="2500" dirty="0" smtClean="0">
                <a:solidFill>
                  <a:srgbClr val="0000FF"/>
                </a:solidFill>
              </a:rPr>
              <a:t>⊥H? When is it not? 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77618" y="5540500"/>
            <a:ext cx="60979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is </a:t>
            </a:r>
            <a:r>
              <a:rPr lang="en-US" sz="2500" dirty="0" err="1" smtClean="0">
                <a:solidFill>
                  <a:srgbClr val="0000FF"/>
                </a:solidFill>
              </a:rPr>
              <a:t>not</a:t>
            </a:r>
            <a:r>
              <a:rPr lang="en-US" sz="2500" dirty="0" err="1" smtClean="0">
                <a:solidFill>
                  <a:srgbClr val="0000FF"/>
                </a:solidFill>
              </a:rPr>
              <a:t>⊥H</a:t>
            </a:r>
            <a:r>
              <a:rPr lang="en-US" sz="2500" dirty="0">
                <a:solidFill>
                  <a:srgbClr val="0000FF"/>
                </a:solidFill>
              </a:rPr>
              <a:t> </a:t>
            </a:r>
            <a:r>
              <a:rPr lang="en-US" sz="2500" dirty="0" smtClean="0">
                <a:solidFill>
                  <a:srgbClr val="0000FF"/>
                </a:solidFill>
              </a:rPr>
              <a:t>w</a:t>
            </a:r>
            <a:r>
              <a:rPr lang="en-US" sz="2500" dirty="0" smtClean="0">
                <a:solidFill>
                  <a:srgbClr val="0000FF"/>
                </a:solidFill>
              </a:rPr>
              <a:t>hen </a:t>
            </a:r>
            <a:r>
              <a:rPr lang="en-US" sz="2500" dirty="0" smtClean="0">
                <a:solidFill>
                  <a:srgbClr val="0000FF"/>
                </a:solidFill>
              </a:rPr>
              <a:t>given C and F or F’ or F’’ and not {B,D,E,G}</a:t>
            </a:r>
            <a:endParaRPr lang="en-US" sz="2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3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Independencies and active trails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trail between variables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…X</a:t>
            </a:r>
            <a:r>
              <a:rPr lang="en-US" baseline="-25000" dirty="0" smtClean="0"/>
              <a:t>n-1</a:t>
            </a:r>
            <a:r>
              <a:rPr lang="en-US" dirty="0" smtClean="0"/>
              <a:t> when:</a:t>
            </a:r>
          </a:p>
          <a:p>
            <a:pPr lvl="1"/>
            <a:r>
              <a:rPr lang="en-US" dirty="0" smtClean="0"/>
              <a:t>  X</a:t>
            </a:r>
            <a:r>
              <a:rPr lang="en-US" baseline="-25000" dirty="0" smtClean="0"/>
              <a:t>i-1</a:t>
            </a:r>
            <a:r>
              <a:rPr lang="en-US" dirty="0" smtClean="0"/>
              <a:t> -&gt; 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-&gt; X</a:t>
            </a:r>
            <a:r>
              <a:rPr lang="en-US" baseline="-25000" dirty="0" smtClean="0"/>
              <a:t>i+1</a:t>
            </a:r>
            <a:r>
              <a:rPr lang="en-US" dirty="0" smtClean="0"/>
              <a:t>   and X</a:t>
            </a:r>
            <a:r>
              <a:rPr lang="en-US" baseline="-25000" dirty="0" smtClean="0"/>
              <a:t>i</a:t>
            </a:r>
            <a:r>
              <a:rPr lang="en-US" dirty="0" smtClean="0"/>
              <a:t> not observed </a:t>
            </a:r>
            <a:endParaRPr lang="en-US" dirty="0" smtClean="0"/>
          </a:p>
          <a:p>
            <a:pPr lvl="1"/>
            <a:r>
              <a:rPr lang="en-US" dirty="0" smtClean="0"/>
              <a:t> X</a:t>
            </a:r>
            <a:r>
              <a:rPr lang="en-US" baseline="-25000" dirty="0" smtClean="0"/>
              <a:t>i-1</a:t>
            </a:r>
            <a:r>
              <a:rPr lang="en-US" dirty="0" smtClean="0"/>
              <a:t> &lt;- X</a:t>
            </a:r>
            <a:r>
              <a:rPr lang="en-US" baseline="-25000" dirty="0" smtClean="0"/>
              <a:t>i</a:t>
            </a:r>
            <a:r>
              <a:rPr lang="en-US" dirty="0" smtClean="0"/>
              <a:t> &lt;- X</a:t>
            </a:r>
            <a:r>
              <a:rPr lang="en-US" baseline="-25000" dirty="0" smtClean="0"/>
              <a:t>i+1</a:t>
            </a:r>
            <a:r>
              <a:rPr lang="en-US" dirty="0" smtClean="0"/>
              <a:t>   and X</a:t>
            </a:r>
            <a:r>
              <a:rPr lang="en-US" baseline="-25000" dirty="0" smtClean="0"/>
              <a:t>i</a:t>
            </a:r>
            <a:r>
              <a:rPr lang="en-US" dirty="0" smtClean="0"/>
              <a:t> not observed </a:t>
            </a:r>
          </a:p>
          <a:p>
            <a:pPr lvl="1"/>
            <a:r>
              <a:rPr lang="en-US" dirty="0" smtClean="0"/>
              <a:t> X</a:t>
            </a:r>
            <a:r>
              <a:rPr lang="en-US" baseline="-25000" dirty="0" smtClean="0"/>
              <a:t>i-1</a:t>
            </a:r>
            <a:r>
              <a:rPr lang="en-US" dirty="0" smtClean="0"/>
              <a:t> &lt;- X</a:t>
            </a:r>
            <a:r>
              <a:rPr lang="en-US" baseline="-25000" dirty="0" smtClean="0"/>
              <a:t>i</a:t>
            </a:r>
            <a:r>
              <a:rPr lang="en-US" dirty="0" smtClean="0"/>
              <a:t> -&gt; X</a:t>
            </a:r>
            <a:r>
              <a:rPr lang="en-US" baseline="-25000" dirty="0" smtClean="0"/>
              <a:t>i+1</a:t>
            </a:r>
            <a:r>
              <a:rPr lang="en-US" dirty="0" smtClean="0"/>
              <a:t>   and X</a:t>
            </a:r>
            <a:r>
              <a:rPr lang="en-US" baseline="-25000" dirty="0" smtClean="0"/>
              <a:t>i</a:t>
            </a:r>
            <a:r>
              <a:rPr lang="en-US" dirty="0" smtClean="0"/>
              <a:t> not observed </a:t>
            </a:r>
          </a:p>
          <a:p>
            <a:pPr lvl="1"/>
            <a:r>
              <a:rPr lang="en-US" dirty="0" smtClean="0"/>
              <a:t> X</a:t>
            </a:r>
            <a:r>
              <a:rPr lang="en-US" baseline="-25000" dirty="0" smtClean="0"/>
              <a:t>i-1</a:t>
            </a:r>
            <a:r>
              <a:rPr lang="en-US" dirty="0" smtClean="0"/>
              <a:t> -&gt; X</a:t>
            </a:r>
            <a:r>
              <a:rPr lang="en-US" baseline="-25000" dirty="0" smtClean="0"/>
              <a:t>i</a:t>
            </a:r>
            <a:r>
              <a:rPr lang="en-US" dirty="0" smtClean="0"/>
              <a:t> &lt;- X</a:t>
            </a:r>
            <a:r>
              <a:rPr lang="en-US" baseline="-25000" dirty="0" smtClean="0"/>
              <a:t>i+1</a:t>
            </a:r>
            <a:r>
              <a:rPr lang="en-US" dirty="0" smtClean="0"/>
              <a:t>   and X</a:t>
            </a:r>
            <a:r>
              <a:rPr lang="en-US" baseline="-25000" dirty="0" smtClean="0"/>
              <a:t>i</a:t>
            </a:r>
            <a:r>
              <a:rPr lang="en-US" dirty="0" smtClean="0"/>
              <a:t> or one of its descendants is observed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044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Independencies and active trails</a:t>
            </a:r>
            <a:endParaRPr lang="en-US" dirty="0"/>
          </a:p>
        </p:txBody>
      </p:sp>
      <p:pic>
        <p:nvPicPr>
          <p:cNvPr id="5" name="Picture 4" descr="g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" y="1911638"/>
            <a:ext cx="5330433" cy="43421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26740" y="3306616"/>
            <a:ext cx="1275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</a:t>
            </a:r>
            <a:r>
              <a:rPr lang="en-US" sz="2800" dirty="0" smtClean="0">
                <a:solidFill>
                  <a:srgbClr val="0000FF"/>
                </a:solidFill>
              </a:rPr>
              <a:t>⊥B  ?</a:t>
            </a:r>
          </a:p>
        </p:txBody>
      </p:sp>
    </p:spTree>
    <p:extLst>
      <p:ext uri="{BB962C8B-B14F-4D97-AF65-F5344CB8AC3E}">
        <p14:creationId xmlns:p14="http://schemas.microsoft.com/office/powerpoint/2010/main" val="617424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Independencies and active trails</a:t>
            </a:r>
            <a:endParaRPr lang="en-US" dirty="0"/>
          </a:p>
        </p:txBody>
      </p:sp>
      <p:pic>
        <p:nvPicPr>
          <p:cNvPr id="5" name="Picture 4" descr="g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" y="1911638"/>
            <a:ext cx="5330433" cy="43421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76530" y="1911638"/>
            <a:ext cx="1716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B⊥G |E  ?</a:t>
            </a:r>
          </a:p>
        </p:txBody>
      </p:sp>
      <p:sp>
        <p:nvSpPr>
          <p:cNvPr id="3" name="Oval 2"/>
          <p:cNvSpPr/>
          <p:nvPr/>
        </p:nvSpPr>
        <p:spPr>
          <a:xfrm>
            <a:off x="5653337" y="2853801"/>
            <a:ext cx="777498" cy="805618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56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Independencies and active trails</a:t>
            </a:r>
            <a:endParaRPr lang="en-US" dirty="0"/>
          </a:p>
        </p:txBody>
      </p:sp>
      <p:pic>
        <p:nvPicPr>
          <p:cNvPr id="5" name="Picture 4" descr="g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" y="1911638"/>
            <a:ext cx="5330433" cy="43421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76530" y="1911638"/>
            <a:ext cx="1510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I</a:t>
            </a:r>
            <a:r>
              <a:rPr lang="en-US" sz="2800" dirty="0" smtClean="0">
                <a:solidFill>
                  <a:srgbClr val="0000FF"/>
                </a:solidFill>
              </a:rPr>
              <a:t>⊥</a:t>
            </a:r>
            <a:r>
              <a:rPr lang="en-US" sz="2800" dirty="0">
                <a:solidFill>
                  <a:srgbClr val="0000FF"/>
                </a:solidFill>
              </a:rPr>
              <a:t>J</a:t>
            </a:r>
            <a:r>
              <a:rPr lang="en-US" sz="2800" dirty="0" smtClean="0">
                <a:solidFill>
                  <a:srgbClr val="0000FF"/>
                </a:solidFill>
              </a:rPr>
              <a:t> |K  ?</a:t>
            </a:r>
          </a:p>
        </p:txBody>
      </p:sp>
      <p:sp>
        <p:nvSpPr>
          <p:cNvPr id="3" name="Oval 2"/>
          <p:cNvSpPr/>
          <p:nvPr/>
        </p:nvSpPr>
        <p:spPr>
          <a:xfrm>
            <a:off x="2963222" y="5325276"/>
            <a:ext cx="777498" cy="805618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66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Independencies and active trails</a:t>
            </a:r>
            <a:endParaRPr lang="en-US" dirty="0"/>
          </a:p>
        </p:txBody>
      </p:sp>
      <p:pic>
        <p:nvPicPr>
          <p:cNvPr id="5" name="Picture 4" descr="g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" y="1911638"/>
            <a:ext cx="5330433" cy="43421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76530" y="1911638"/>
            <a:ext cx="1645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E⊥F |K  ?</a:t>
            </a:r>
          </a:p>
        </p:txBody>
      </p:sp>
      <p:sp>
        <p:nvSpPr>
          <p:cNvPr id="3" name="Oval 2"/>
          <p:cNvSpPr/>
          <p:nvPr/>
        </p:nvSpPr>
        <p:spPr>
          <a:xfrm>
            <a:off x="2963222" y="5325276"/>
            <a:ext cx="777498" cy="805618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75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Independencies and active trails</a:t>
            </a:r>
            <a:endParaRPr lang="en-US" dirty="0"/>
          </a:p>
        </p:txBody>
      </p:sp>
      <p:pic>
        <p:nvPicPr>
          <p:cNvPr id="5" name="Picture 4" descr="g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" y="1911638"/>
            <a:ext cx="5330433" cy="43421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76530" y="1911638"/>
            <a:ext cx="1560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F⊥K |I  ?</a:t>
            </a:r>
          </a:p>
        </p:txBody>
      </p:sp>
      <p:sp>
        <p:nvSpPr>
          <p:cNvPr id="3" name="Oval 2"/>
          <p:cNvSpPr/>
          <p:nvPr/>
        </p:nvSpPr>
        <p:spPr>
          <a:xfrm>
            <a:off x="1911756" y="4396766"/>
            <a:ext cx="777498" cy="805618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75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 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 dependencies between variables</a:t>
            </a:r>
          </a:p>
          <a:p>
            <a:r>
              <a:rPr lang="en-US" dirty="0" smtClean="0"/>
              <a:t>Compact representation of probability distribution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925675" y="3187931"/>
            <a:ext cx="1245632" cy="561869"/>
            <a:chOff x="2788199" y="658827"/>
            <a:chExt cx="716146" cy="754309"/>
          </a:xfrm>
        </p:grpSpPr>
        <p:sp>
          <p:nvSpPr>
            <p:cNvPr id="5" name="Oval 4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79343" y="667419"/>
              <a:ext cx="455180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Flu</a:t>
              </a:r>
              <a:endParaRPr lang="en-US" sz="25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801594" y="3153366"/>
            <a:ext cx="1357567" cy="569123"/>
            <a:chOff x="2788199" y="649087"/>
            <a:chExt cx="780502" cy="764049"/>
          </a:xfrm>
        </p:grpSpPr>
        <p:sp>
          <p:nvSpPr>
            <p:cNvPr id="8" name="Oval 7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61169" y="649087"/>
              <a:ext cx="707532" cy="640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Allergy</a:t>
              </a:r>
              <a:endParaRPr lang="en-US" sz="25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65837" y="4458101"/>
            <a:ext cx="1245632" cy="561869"/>
            <a:chOff x="2788199" y="658827"/>
            <a:chExt cx="716146" cy="754309"/>
          </a:xfrm>
        </p:grpSpPr>
        <p:sp>
          <p:nvSpPr>
            <p:cNvPr id="14" name="Oval 13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90345" y="667419"/>
              <a:ext cx="559463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Sinus</a:t>
              </a:r>
              <a:endParaRPr lang="en-US" sz="25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91796" y="5586071"/>
            <a:ext cx="1543060" cy="561869"/>
            <a:chOff x="2768719" y="658827"/>
            <a:chExt cx="887145" cy="754309"/>
          </a:xfrm>
        </p:grpSpPr>
        <p:sp>
          <p:nvSpPr>
            <p:cNvPr id="17" name="Oval 16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68719" y="704083"/>
              <a:ext cx="887145" cy="578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Headache</a:t>
              </a:r>
              <a:endParaRPr lang="en-US" sz="2200" dirty="0"/>
            </a:p>
          </p:txBody>
        </p:sp>
      </p:grpSp>
      <p:cxnSp>
        <p:nvCxnSpPr>
          <p:cNvPr id="20" name="Straight Arrow Connector 19"/>
          <p:cNvCxnSpPr>
            <a:stCxn id="5" idx="5"/>
            <a:endCxn id="14" idx="0"/>
          </p:cNvCxnSpPr>
          <p:nvPr/>
        </p:nvCxnSpPr>
        <p:spPr>
          <a:xfrm>
            <a:off x="4988888" y="3667516"/>
            <a:ext cx="499765" cy="79058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3"/>
            <a:endCxn id="14" idx="0"/>
          </p:cNvCxnSpPr>
          <p:nvPr/>
        </p:nvCxnSpPr>
        <p:spPr>
          <a:xfrm flipH="1">
            <a:off x="5488653" y="3640206"/>
            <a:ext cx="495368" cy="81789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4"/>
            <a:endCxn id="17" idx="0"/>
          </p:cNvCxnSpPr>
          <p:nvPr/>
        </p:nvCxnSpPr>
        <p:spPr>
          <a:xfrm flipH="1">
            <a:off x="4548491" y="5019970"/>
            <a:ext cx="940162" cy="56610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4"/>
            <a:endCxn id="26" idx="0"/>
          </p:cNvCxnSpPr>
          <p:nvPr/>
        </p:nvCxnSpPr>
        <p:spPr>
          <a:xfrm>
            <a:off x="5488653" y="5019970"/>
            <a:ext cx="1047704" cy="51931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5913541" y="5539288"/>
            <a:ext cx="1245632" cy="561869"/>
            <a:chOff x="2788199" y="658827"/>
            <a:chExt cx="716146" cy="754309"/>
          </a:xfrm>
        </p:grpSpPr>
        <p:sp>
          <p:nvSpPr>
            <p:cNvPr id="26" name="Oval 25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02411" y="658827"/>
              <a:ext cx="592790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Nose</a:t>
              </a:r>
              <a:endParaRPr lang="en-US" sz="2500" dirty="0"/>
            </a:p>
          </p:txBody>
        </p:sp>
      </p:grpSp>
      <p:sp>
        <p:nvSpPr>
          <p:cNvPr id="33" name="Content Placeholder 2"/>
          <p:cNvSpPr txBox="1">
            <a:spLocks/>
          </p:cNvSpPr>
          <p:nvPr/>
        </p:nvSpPr>
        <p:spPr>
          <a:xfrm>
            <a:off x="432085" y="3910090"/>
            <a:ext cx="379874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Encodes causal relationships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57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Independencies and active trails</a:t>
            </a:r>
            <a:endParaRPr lang="en-US" dirty="0"/>
          </a:p>
        </p:txBody>
      </p:sp>
      <p:pic>
        <p:nvPicPr>
          <p:cNvPr id="5" name="Picture 4" descr="g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" y="1911638"/>
            <a:ext cx="5330433" cy="43421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76530" y="1911638"/>
            <a:ext cx="1825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E</a:t>
            </a:r>
            <a:r>
              <a:rPr lang="en-US" sz="2800" dirty="0" smtClean="0">
                <a:solidFill>
                  <a:srgbClr val="0000FF"/>
                </a:solidFill>
              </a:rPr>
              <a:t>⊥</a:t>
            </a:r>
            <a:r>
              <a:rPr lang="en-US" sz="2800" dirty="0">
                <a:solidFill>
                  <a:srgbClr val="0000FF"/>
                </a:solidFill>
              </a:rPr>
              <a:t>F</a:t>
            </a:r>
            <a:r>
              <a:rPr lang="en-US" sz="2800" dirty="0" smtClean="0">
                <a:solidFill>
                  <a:srgbClr val="0000FF"/>
                </a:solidFill>
              </a:rPr>
              <a:t> |I,K  ?</a:t>
            </a:r>
          </a:p>
        </p:txBody>
      </p:sp>
      <p:sp>
        <p:nvSpPr>
          <p:cNvPr id="3" name="Oval 2"/>
          <p:cNvSpPr/>
          <p:nvPr/>
        </p:nvSpPr>
        <p:spPr>
          <a:xfrm>
            <a:off x="1911756" y="4396766"/>
            <a:ext cx="777498" cy="805618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79069" y="5313818"/>
            <a:ext cx="777498" cy="805618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23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Independencies and active trails</a:t>
            </a:r>
            <a:endParaRPr lang="en-US" dirty="0"/>
          </a:p>
        </p:txBody>
      </p:sp>
      <p:pic>
        <p:nvPicPr>
          <p:cNvPr id="5" name="Picture 4" descr="g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" y="1911638"/>
            <a:ext cx="5330433" cy="43421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76530" y="1911638"/>
            <a:ext cx="1734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F⊥G |H  ?</a:t>
            </a:r>
          </a:p>
        </p:txBody>
      </p:sp>
      <p:sp>
        <p:nvSpPr>
          <p:cNvPr id="3" name="Oval 2"/>
          <p:cNvSpPr/>
          <p:nvPr/>
        </p:nvSpPr>
        <p:spPr>
          <a:xfrm>
            <a:off x="2976878" y="3973476"/>
            <a:ext cx="777498" cy="805618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48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Independencies and active trails</a:t>
            </a:r>
            <a:endParaRPr lang="en-US" dirty="0"/>
          </a:p>
        </p:txBody>
      </p:sp>
      <p:pic>
        <p:nvPicPr>
          <p:cNvPr id="5" name="Picture 4" descr="g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" y="1911638"/>
            <a:ext cx="5330433" cy="43421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76530" y="1911638"/>
            <a:ext cx="2031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F⊥G |H ,A ?</a:t>
            </a:r>
          </a:p>
        </p:txBody>
      </p:sp>
      <p:sp>
        <p:nvSpPr>
          <p:cNvPr id="3" name="Oval 2"/>
          <p:cNvSpPr/>
          <p:nvPr/>
        </p:nvSpPr>
        <p:spPr>
          <a:xfrm>
            <a:off x="2976878" y="2280311"/>
            <a:ext cx="777498" cy="805618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65418" y="5313861"/>
            <a:ext cx="777498" cy="805618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64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2238"/>
          </a:xfrm>
        </p:spPr>
        <p:txBody>
          <a:bodyPr/>
          <a:lstStyle/>
          <a:p>
            <a:r>
              <a:rPr lang="en-US" dirty="0" smtClean="0"/>
              <a:t>P(X,Y|Z) = P(X|Z) x P(Y|Z)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90604" y="3280962"/>
            <a:ext cx="1245632" cy="561869"/>
            <a:chOff x="2788199" y="658827"/>
            <a:chExt cx="716146" cy="754309"/>
          </a:xfrm>
        </p:grpSpPr>
        <p:sp>
          <p:nvSpPr>
            <p:cNvPr id="5" name="Oval 4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55789" y="667419"/>
              <a:ext cx="455180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Flu</a:t>
              </a:r>
              <a:endParaRPr lang="en-US" sz="25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98952" y="4557532"/>
            <a:ext cx="1245632" cy="561869"/>
            <a:chOff x="2788199" y="658827"/>
            <a:chExt cx="716146" cy="754309"/>
          </a:xfrm>
        </p:grpSpPr>
        <p:sp>
          <p:nvSpPr>
            <p:cNvPr id="8" name="Oval 7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21744" y="667419"/>
              <a:ext cx="559463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Sinus</a:t>
              </a:r>
              <a:endParaRPr lang="en-US" sz="25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90614" y="5774687"/>
            <a:ext cx="1795930" cy="561869"/>
            <a:chOff x="2788199" y="658827"/>
            <a:chExt cx="1032525" cy="754309"/>
          </a:xfrm>
        </p:grpSpPr>
        <p:sp>
          <p:nvSpPr>
            <p:cNvPr id="11" name="Oval 10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33579" y="704083"/>
              <a:ext cx="887145" cy="578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Nose</a:t>
              </a:r>
              <a:endParaRPr lang="en-US" sz="2200" dirty="0"/>
            </a:p>
          </p:txBody>
        </p:sp>
      </p:grpSp>
      <p:cxnSp>
        <p:nvCxnSpPr>
          <p:cNvPr id="13" name="Straight Arrow Connector 12"/>
          <p:cNvCxnSpPr>
            <a:stCxn id="5" idx="4"/>
            <a:endCxn id="8" idx="0"/>
          </p:cNvCxnSpPr>
          <p:nvPr/>
        </p:nvCxnSpPr>
        <p:spPr>
          <a:xfrm>
            <a:off x="1613420" y="3842831"/>
            <a:ext cx="8354" cy="71470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4"/>
            <a:endCxn id="11" idx="0"/>
          </p:cNvCxnSpPr>
          <p:nvPr/>
        </p:nvCxnSpPr>
        <p:spPr>
          <a:xfrm flipH="1">
            <a:off x="1613437" y="5119401"/>
            <a:ext cx="8337" cy="65528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5623360" y="3255792"/>
            <a:ext cx="1245632" cy="561869"/>
            <a:chOff x="2788199" y="658827"/>
            <a:chExt cx="716146" cy="754309"/>
          </a:xfrm>
        </p:grpSpPr>
        <p:sp>
          <p:nvSpPr>
            <p:cNvPr id="17" name="Oval 16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00836" y="667419"/>
              <a:ext cx="561619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/>
                <a:t>N</a:t>
              </a:r>
              <a:r>
                <a:rPr lang="en-US" sz="2500" dirty="0" smtClean="0"/>
                <a:t>ose</a:t>
              </a:r>
              <a:endParaRPr lang="en-US" sz="25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631708" y="4532362"/>
            <a:ext cx="1245632" cy="561869"/>
            <a:chOff x="2788199" y="658827"/>
            <a:chExt cx="716146" cy="754309"/>
          </a:xfrm>
        </p:grpSpPr>
        <p:sp>
          <p:nvSpPr>
            <p:cNvPr id="20" name="Oval 19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13893" y="667419"/>
              <a:ext cx="559463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Sinus</a:t>
              </a:r>
              <a:endParaRPr lang="en-US" sz="25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589472" y="5749517"/>
            <a:ext cx="1543059" cy="561869"/>
            <a:chOff x="2768716" y="658827"/>
            <a:chExt cx="887145" cy="754309"/>
          </a:xfrm>
        </p:grpSpPr>
        <p:sp>
          <p:nvSpPr>
            <p:cNvPr id="23" name="Oval 22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768716" y="704083"/>
              <a:ext cx="887145" cy="578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Headache</a:t>
              </a:r>
              <a:endParaRPr lang="en-US" sz="2200" dirty="0"/>
            </a:p>
          </p:txBody>
        </p:sp>
      </p:grpSp>
      <p:cxnSp>
        <p:nvCxnSpPr>
          <p:cNvPr id="25" name="Straight Arrow Connector 24"/>
          <p:cNvCxnSpPr>
            <a:stCxn id="17" idx="4"/>
            <a:endCxn id="20" idx="0"/>
          </p:cNvCxnSpPr>
          <p:nvPr/>
        </p:nvCxnSpPr>
        <p:spPr>
          <a:xfrm>
            <a:off x="6246176" y="3817661"/>
            <a:ext cx="8354" cy="714701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" idx="4"/>
            <a:endCxn id="23" idx="0"/>
          </p:cNvCxnSpPr>
          <p:nvPr/>
        </p:nvCxnSpPr>
        <p:spPr>
          <a:xfrm flipH="1">
            <a:off x="6246193" y="5094231"/>
            <a:ext cx="8337" cy="65528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991369" y="3331391"/>
            <a:ext cx="1519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F </a:t>
            </a:r>
            <a:r>
              <a:rPr lang="en-US" sz="2800" dirty="0" err="1" smtClean="0">
                <a:solidFill>
                  <a:srgbClr val="0000FF"/>
                </a:solidFill>
              </a:rPr>
              <a:t>not⊥N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91369" y="4471513"/>
            <a:ext cx="1433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F</a:t>
            </a:r>
            <a:r>
              <a:rPr lang="en-US" sz="2800" dirty="0" smtClean="0">
                <a:solidFill>
                  <a:srgbClr val="0000FF"/>
                </a:solidFill>
              </a:rPr>
              <a:t>⊥</a:t>
            </a:r>
            <a:r>
              <a:rPr lang="en-US" sz="2800" dirty="0">
                <a:solidFill>
                  <a:srgbClr val="0000FF"/>
                </a:solidFill>
              </a:rPr>
              <a:t>N</a:t>
            </a:r>
            <a:r>
              <a:rPr lang="en-US" sz="2800" dirty="0" smtClean="0">
                <a:solidFill>
                  <a:srgbClr val="0000FF"/>
                </a:solidFill>
              </a:rPr>
              <a:t> | 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95012" y="3477636"/>
            <a:ext cx="1578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not⊥H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295012" y="4617758"/>
            <a:ext cx="1491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</a:t>
            </a:r>
            <a:r>
              <a:rPr lang="en-US" sz="2800" dirty="0" smtClean="0">
                <a:solidFill>
                  <a:srgbClr val="0000FF"/>
                </a:solidFill>
              </a:rPr>
              <a:t>⊥H | S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036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independence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990604" y="2243215"/>
            <a:ext cx="1245632" cy="561869"/>
            <a:chOff x="2788199" y="658827"/>
            <a:chExt cx="716146" cy="754309"/>
          </a:xfrm>
        </p:grpSpPr>
        <p:sp>
          <p:nvSpPr>
            <p:cNvPr id="40" name="Oval 39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955789" y="667419"/>
              <a:ext cx="455180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Flu</a:t>
              </a:r>
              <a:endParaRPr lang="en-US" sz="25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998952" y="3519785"/>
            <a:ext cx="1245632" cy="561869"/>
            <a:chOff x="2788199" y="658827"/>
            <a:chExt cx="716146" cy="754309"/>
          </a:xfrm>
        </p:grpSpPr>
        <p:sp>
          <p:nvSpPr>
            <p:cNvPr id="43" name="Oval 42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21744" y="667419"/>
              <a:ext cx="559463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Sinus</a:t>
              </a:r>
              <a:endParaRPr lang="en-US" sz="25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990608" y="4736940"/>
            <a:ext cx="1645724" cy="561869"/>
            <a:chOff x="2788199" y="658827"/>
            <a:chExt cx="946169" cy="754309"/>
          </a:xfrm>
        </p:grpSpPr>
        <p:sp>
          <p:nvSpPr>
            <p:cNvPr id="46" name="Oval 45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847223" y="704083"/>
              <a:ext cx="887145" cy="578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Allergy</a:t>
              </a:r>
              <a:endParaRPr lang="en-US" sz="2200" dirty="0"/>
            </a:p>
          </p:txBody>
        </p:sp>
      </p:grpSp>
      <p:cxnSp>
        <p:nvCxnSpPr>
          <p:cNvPr id="48" name="Straight Arrow Connector 47"/>
          <p:cNvCxnSpPr>
            <a:stCxn id="40" idx="4"/>
            <a:endCxn id="43" idx="0"/>
          </p:cNvCxnSpPr>
          <p:nvPr/>
        </p:nvCxnSpPr>
        <p:spPr>
          <a:xfrm>
            <a:off x="1613420" y="2805084"/>
            <a:ext cx="8354" cy="71470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3" idx="4"/>
            <a:endCxn id="46" idx="0"/>
          </p:cNvCxnSpPr>
          <p:nvPr/>
        </p:nvCxnSpPr>
        <p:spPr>
          <a:xfrm flipH="1">
            <a:off x="1613437" y="4081654"/>
            <a:ext cx="8337" cy="655286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991369" y="2996565"/>
            <a:ext cx="916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F⊥A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991369" y="4136687"/>
            <a:ext cx="19886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F </a:t>
            </a:r>
            <a:r>
              <a:rPr lang="en-US" sz="2800" dirty="0" err="1" smtClean="0">
                <a:solidFill>
                  <a:srgbClr val="0000FF"/>
                </a:solidFill>
              </a:rPr>
              <a:t>not⊥A</a:t>
            </a:r>
            <a:r>
              <a:rPr lang="en-US" sz="2800" dirty="0" smtClean="0">
                <a:solidFill>
                  <a:srgbClr val="0000FF"/>
                </a:solidFill>
              </a:rPr>
              <a:t> | 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4338204" y="1740257"/>
            <a:ext cx="456513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Explaining away:</a:t>
            </a:r>
          </a:p>
          <a:p>
            <a:pPr lvl="1"/>
            <a:r>
              <a:rPr lang="en-US" dirty="0" smtClean="0"/>
              <a:t>P(F = t | S = t) is high</a:t>
            </a:r>
          </a:p>
          <a:p>
            <a:pPr lvl="1"/>
            <a:r>
              <a:rPr lang="en-US" dirty="0" smtClean="0"/>
              <a:t>But P(F = t | S = t , A = t) is lower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17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probability distribution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143134" y="1417638"/>
            <a:ext cx="88011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Chain rule of probability: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P(X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2,</a:t>
            </a:r>
            <a:r>
              <a:rPr lang="en-US" dirty="0" smtClean="0"/>
              <a:t>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 = P( X</a:t>
            </a:r>
            <a:r>
              <a:rPr lang="en-US" baseline="-25000" dirty="0" smtClean="0"/>
              <a:t>1</a:t>
            </a:r>
            <a:r>
              <a:rPr lang="en-US" dirty="0" smtClean="0"/>
              <a:t>) P( X</a:t>
            </a:r>
            <a:r>
              <a:rPr lang="en-US" baseline="-25000" dirty="0" smtClean="0"/>
              <a:t>2</a:t>
            </a:r>
            <a:r>
              <a:rPr lang="en-US" dirty="0" smtClean="0"/>
              <a:t>|X</a:t>
            </a:r>
            <a:r>
              <a:rPr lang="en-US" baseline="-25000" dirty="0" smtClean="0"/>
              <a:t>1</a:t>
            </a:r>
            <a:r>
              <a:rPr lang="en-US" dirty="0" smtClean="0"/>
              <a:t>) … P(X</a:t>
            </a:r>
            <a:r>
              <a:rPr lang="en-US" baseline="-25000" dirty="0" smtClean="0"/>
              <a:t>n</a:t>
            </a:r>
            <a:r>
              <a:rPr lang="en-US" dirty="0" smtClean="0"/>
              <a:t>|X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…X</a:t>
            </a:r>
            <a:r>
              <a:rPr lang="en-US" baseline="-25000" dirty="0" smtClean="0"/>
              <a:t>n-1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48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probability distribution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28598" y="2305648"/>
            <a:ext cx="1245632" cy="561869"/>
            <a:chOff x="2788199" y="658827"/>
            <a:chExt cx="716146" cy="754309"/>
          </a:xfrm>
        </p:grpSpPr>
        <p:sp>
          <p:nvSpPr>
            <p:cNvPr id="24" name="Oval 23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79343" y="667419"/>
              <a:ext cx="455180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Flu</a:t>
              </a:r>
              <a:endParaRPr lang="en-US" sz="25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204517" y="2271083"/>
            <a:ext cx="1357567" cy="569123"/>
            <a:chOff x="2788199" y="649087"/>
            <a:chExt cx="780502" cy="764049"/>
          </a:xfrm>
        </p:grpSpPr>
        <p:sp>
          <p:nvSpPr>
            <p:cNvPr id="27" name="Oval 26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61169" y="649087"/>
              <a:ext cx="707532" cy="640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Allergy</a:t>
              </a:r>
              <a:endParaRPr lang="en-US" sz="25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68760" y="3575818"/>
            <a:ext cx="1245632" cy="561869"/>
            <a:chOff x="2788199" y="658827"/>
            <a:chExt cx="716146" cy="754309"/>
          </a:xfrm>
        </p:grpSpPr>
        <p:sp>
          <p:nvSpPr>
            <p:cNvPr id="30" name="Oval 29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90345" y="667419"/>
              <a:ext cx="559463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Sinus</a:t>
              </a:r>
              <a:endParaRPr lang="en-US" sz="25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94719" y="4703788"/>
            <a:ext cx="1543060" cy="561869"/>
            <a:chOff x="2768719" y="658827"/>
            <a:chExt cx="887145" cy="754309"/>
          </a:xfrm>
        </p:grpSpPr>
        <p:sp>
          <p:nvSpPr>
            <p:cNvPr id="33" name="Oval 32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68719" y="704083"/>
              <a:ext cx="887145" cy="578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Headache</a:t>
              </a:r>
              <a:endParaRPr lang="en-US" sz="2200" dirty="0"/>
            </a:p>
          </p:txBody>
        </p:sp>
      </p:grpSp>
      <p:cxnSp>
        <p:nvCxnSpPr>
          <p:cNvPr id="35" name="Straight Arrow Connector 34"/>
          <p:cNvCxnSpPr>
            <a:stCxn id="24" idx="5"/>
            <a:endCxn id="30" idx="0"/>
          </p:cNvCxnSpPr>
          <p:nvPr/>
        </p:nvCxnSpPr>
        <p:spPr>
          <a:xfrm>
            <a:off x="1391811" y="2785233"/>
            <a:ext cx="499765" cy="79058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3"/>
            <a:endCxn id="30" idx="0"/>
          </p:cNvCxnSpPr>
          <p:nvPr/>
        </p:nvCxnSpPr>
        <p:spPr>
          <a:xfrm flipH="1">
            <a:off x="1891576" y="2757923"/>
            <a:ext cx="495368" cy="81789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0" idx="4"/>
            <a:endCxn id="33" idx="0"/>
          </p:cNvCxnSpPr>
          <p:nvPr/>
        </p:nvCxnSpPr>
        <p:spPr>
          <a:xfrm flipH="1">
            <a:off x="951414" y="4137687"/>
            <a:ext cx="940162" cy="56610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0" idx="4"/>
            <a:endCxn id="40" idx="0"/>
          </p:cNvCxnSpPr>
          <p:nvPr/>
        </p:nvCxnSpPr>
        <p:spPr>
          <a:xfrm>
            <a:off x="1891576" y="4137687"/>
            <a:ext cx="1047704" cy="51931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2316464" y="4657005"/>
            <a:ext cx="1245632" cy="561869"/>
            <a:chOff x="2788199" y="658827"/>
            <a:chExt cx="716146" cy="754309"/>
          </a:xfrm>
        </p:grpSpPr>
        <p:sp>
          <p:nvSpPr>
            <p:cNvPr id="40" name="Oval 39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902411" y="658827"/>
              <a:ext cx="592790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Nose</a:t>
              </a:r>
              <a:endParaRPr lang="en-US" sz="2500" dirty="0"/>
            </a:p>
          </p:txBody>
        </p:sp>
      </p:grpSp>
      <p:sp>
        <p:nvSpPr>
          <p:cNvPr id="47" name="Content Placeholder 2"/>
          <p:cNvSpPr txBox="1">
            <a:spLocks/>
          </p:cNvSpPr>
          <p:nvPr/>
        </p:nvSpPr>
        <p:spPr>
          <a:xfrm>
            <a:off x="4103293" y="2248305"/>
            <a:ext cx="504070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Chain rule of probability: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P(F,A,S,H,N) = P(F) P(A|F)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P(S|A,F) P(H|F,A,S)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P(N|F,A,S,H)</a:t>
            </a: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308796" y="4657005"/>
            <a:ext cx="2192164" cy="696046"/>
            <a:chOff x="6308796" y="4657005"/>
            <a:chExt cx="2192164" cy="696046"/>
          </a:xfrm>
        </p:grpSpPr>
        <p:sp>
          <p:nvSpPr>
            <p:cNvPr id="3" name="TextBox 2"/>
            <p:cNvSpPr txBox="1"/>
            <p:nvPr/>
          </p:nvSpPr>
          <p:spPr>
            <a:xfrm>
              <a:off x="6308796" y="4983719"/>
              <a:ext cx="21921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Table with 2</a:t>
              </a:r>
              <a:r>
                <a:rPr lang="en-US" baseline="30000" dirty="0" smtClean="0">
                  <a:solidFill>
                    <a:srgbClr val="FF0000"/>
                  </a:solidFill>
                </a:rPr>
                <a:t>5</a:t>
              </a:r>
              <a:r>
                <a:rPr lang="en-US" dirty="0" smtClean="0">
                  <a:solidFill>
                    <a:srgbClr val="FF0000"/>
                  </a:solidFill>
                </a:rPr>
                <a:t> entries!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" name="Straight Arrow Connector 4"/>
            <p:cNvCxnSpPr>
              <a:stCxn id="3" idx="0"/>
            </p:cNvCxnSpPr>
            <p:nvPr/>
          </p:nvCxnSpPr>
          <p:spPr>
            <a:xfrm flipH="1" flipV="1">
              <a:off x="7223709" y="4657005"/>
              <a:ext cx="181169" cy="32671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3774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probability distribution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28598" y="2305648"/>
            <a:ext cx="1245632" cy="561869"/>
            <a:chOff x="2788199" y="658827"/>
            <a:chExt cx="716146" cy="754309"/>
          </a:xfrm>
        </p:grpSpPr>
        <p:sp>
          <p:nvSpPr>
            <p:cNvPr id="24" name="Oval 23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79343" y="667419"/>
              <a:ext cx="455180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Flu</a:t>
              </a:r>
              <a:endParaRPr lang="en-US" sz="25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204517" y="2271083"/>
            <a:ext cx="1357567" cy="569123"/>
            <a:chOff x="2788199" y="649087"/>
            <a:chExt cx="780502" cy="764049"/>
          </a:xfrm>
        </p:grpSpPr>
        <p:sp>
          <p:nvSpPr>
            <p:cNvPr id="27" name="Oval 26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61169" y="649087"/>
              <a:ext cx="707532" cy="640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Allergy</a:t>
              </a:r>
              <a:endParaRPr lang="en-US" sz="25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68760" y="3575818"/>
            <a:ext cx="1245632" cy="561869"/>
            <a:chOff x="2788199" y="658827"/>
            <a:chExt cx="716146" cy="754309"/>
          </a:xfrm>
        </p:grpSpPr>
        <p:sp>
          <p:nvSpPr>
            <p:cNvPr id="30" name="Oval 29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90345" y="667419"/>
              <a:ext cx="559463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Sinus</a:t>
              </a:r>
              <a:endParaRPr lang="en-US" sz="25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94719" y="4703788"/>
            <a:ext cx="1543060" cy="561869"/>
            <a:chOff x="2768719" y="658827"/>
            <a:chExt cx="887145" cy="754309"/>
          </a:xfrm>
        </p:grpSpPr>
        <p:sp>
          <p:nvSpPr>
            <p:cNvPr id="33" name="Oval 32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68719" y="704083"/>
              <a:ext cx="887145" cy="578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Headache</a:t>
              </a:r>
              <a:endParaRPr lang="en-US" sz="2200" dirty="0"/>
            </a:p>
          </p:txBody>
        </p:sp>
      </p:grpSp>
      <p:cxnSp>
        <p:nvCxnSpPr>
          <p:cNvPr id="35" name="Straight Arrow Connector 34"/>
          <p:cNvCxnSpPr>
            <a:stCxn id="24" idx="5"/>
            <a:endCxn id="30" idx="0"/>
          </p:cNvCxnSpPr>
          <p:nvPr/>
        </p:nvCxnSpPr>
        <p:spPr>
          <a:xfrm>
            <a:off x="1391811" y="2785233"/>
            <a:ext cx="499765" cy="79058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3"/>
            <a:endCxn id="30" idx="0"/>
          </p:cNvCxnSpPr>
          <p:nvPr/>
        </p:nvCxnSpPr>
        <p:spPr>
          <a:xfrm flipH="1">
            <a:off x="1891576" y="2757923"/>
            <a:ext cx="495368" cy="81789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0" idx="4"/>
            <a:endCxn id="33" idx="0"/>
          </p:cNvCxnSpPr>
          <p:nvPr/>
        </p:nvCxnSpPr>
        <p:spPr>
          <a:xfrm flipH="1">
            <a:off x="951414" y="4137687"/>
            <a:ext cx="940162" cy="56610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0" idx="4"/>
            <a:endCxn id="40" idx="0"/>
          </p:cNvCxnSpPr>
          <p:nvPr/>
        </p:nvCxnSpPr>
        <p:spPr>
          <a:xfrm>
            <a:off x="1891576" y="4137687"/>
            <a:ext cx="1047704" cy="51931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2316464" y="4657005"/>
            <a:ext cx="1245632" cy="561869"/>
            <a:chOff x="2788199" y="658827"/>
            <a:chExt cx="716146" cy="754309"/>
          </a:xfrm>
        </p:grpSpPr>
        <p:sp>
          <p:nvSpPr>
            <p:cNvPr id="40" name="Oval 39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902411" y="658827"/>
              <a:ext cx="592790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Nose</a:t>
              </a:r>
              <a:endParaRPr lang="en-US" sz="25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55840" y="1725085"/>
            <a:ext cx="752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P(F)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07607" y="1863830"/>
            <a:ext cx="795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P(A)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62827" y="3314208"/>
            <a:ext cx="13805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P(S|F,A)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995" y="5216287"/>
            <a:ext cx="1141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P(H|S)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09278" y="5218874"/>
            <a:ext cx="1150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P(N|S)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4103293" y="1551900"/>
            <a:ext cx="504070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Local </a:t>
            </a:r>
            <a:r>
              <a:rPr lang="en-US" dirty="0" err="1" smtClean="0"/>
              <a:t>markov</a:t>
            </a:r>
            <a:r>
              <a:rPr lang="en-US" dirty="0" smtClean="0"/>
              <a:t> assumption: A variable X is independent of it’s non-descendants given it’s parents</a:t>
            </a:r>
          </a:p>
          <a:p>
            <a:pPr marL="0" indent="0">
              <a:buNone/>
            </a:pPr>
            <a:r>
              <a:rPr lang="en-US" dirty="0" smtClean="0"/>
              <a:t> P(F,A,S,H,N) = P(F) P(A) </a:t>
            </a:r>
          </a:p>
          <a:p>
            <a:pPr marL="0" indent="0">
              <a:buNone/>
            </a:pPr>
            <a:r>
              <a:rPr lang="en-US" dirty="0" smtClean="0"/>
              <a:t>			P(S|A,F) P(H|S)</a:t>
            </a:r>
          </a:p>
          <a:p>
            <a:pPr marL="0" indent="0">
              <a:buNone/>
            </a:pPr>
            <a:r>
              <a:rPr lang="en-US" dirty="0" smtClean="0"/>
              <a:t>			P(N|S)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205383"/>
              </p:ext>
            </p:extLst>
          </p:nvPr>
        </p:nvGraphicFramePr>
        <p:xfrm>
          <a:off x="2863898" y="5745480"/>
          <a:ext cx="60960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= t,</a:t>
                      </a:r>
                      <a:r>
                        <a:rPr lang="en-US" baseline="0" dirty="0" smtClean="0"/>
                        <a:t> A =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= t, A</a:t>
                      </a:r>
                      <a:r>
                        <a:rPr lang="en-US" baseline="0" dirty="0" smtClean="0"/>
                        <a:t> =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= f, A = 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=</a:t>
                      </a:r>
                      <a:r>
                        <a:rPr lang="en-US" baseline="0" dirty="0" smtClean="0"/>
                        <a:t> f, A = 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=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=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422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Queries, Inference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28598" y="2305648"/>
            <a:ext cx="1245632" cy="561869"/>
            <a:chOff x="2788199" y="658827"/>
            <a:chExt cx="716146" cy="754309"/>
          </a:xfrm>
        </p:grpSpPr>
        <p:sp>
          <p:nvSpPr>
            <p:cNvPr id="24" name="Oval 23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79343" y="667419"/>
              <a:ext cx="455180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Flu</a:t>
              </a:r>
              <a:endParaRPr lang="en-US" sz="25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204517" y="2271083"/>
            <a:ext cx="1357567" cy="569123"/>
            <a:chOff x="2788199" y="649087"/>
            <a:chExt cx="780502" cy="764049"/>
          </a:xfrm>
        </p:grpSpPr>
        <p:sp>
          <p:nvSpPr>
            <p:cNvPr id="27" name="Oval 26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61169" y="649087"/>
              <a:ext cx="707532" cy="640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Allergy</a:t>
              </a:r>
              <a:endParaRPr lang="en-US" sz="25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68760" y="3575818"/>
            <a:ext cx="1245632" cy="561869"/>
            <a:chOff x="2788199" y="658827"/>
            <a:chExt cx="716146" cy="754309"/>
          </a:xfrm>
        </p:grpSpPr>
        <p:sp>
          <p:nvSpPr>
            <p:cNvPr id="30" name="Oval 29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90345" y="667419"/>
              <a:ext cx="559463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Sinus</a:t>
              </a:r>
              <a:endParaRPr lang="en-US" sz="25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94719" y="4703788"/>
            <a:ext cx="1543060" cy="561869"/>
            <a:chOff x="2768719" y="658827"/>
            <a:chExt cx="887145" cy="754309"/>
          </a:xfrm>
        </p:grpSpPr>
        <p:sp>
          <p:nvSpPr>
            <p:cNvPr id="33" name="Oval 32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68719" y="704083"/>
              <a:ext cx="887145" cy="578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Headache</a:t>
              </a:r>
              <a:endParaRPr lang="en-US" sz="2200" dirty="0"/>
            </a:p>
          </p:txBody>
        </p:sp>
      </p:grpSp>
      <p:cxnSp>
        <p:nvCxnSpPr>
          <p:cNvPr id="35" name="Straight Arrow Connector 34"/>
          <p:cNvCxnSpPr>
            <a:stCxn id="24" idx="5"/>
            <a:endCxn id="30" idx="0"/>
          </p:cNvCxnSpPr>
          <p:nvPr/>
        </p:nvCxnSpPr>
        <p:spPr>
          <a:xfrm>
            <a:off x="1391811" y="2785233"/>
            <a:ext cx="499765" cy="79058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3"/>
            <a:endCxn id="30" idx="0"/>
          </p:cNvCxnSpPr>
          <p:nvPr/>
        </p:nvCxnSpPr>
        <p:spPr>
          <a:xfrm flipH="1">
            <a:off x="1891576" y="2757923"/>
            <a:ext cx="495368" cy="81789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0" idx="4"/>
            <a:endCxn id="33" idx="0"/>
          </p:cNvCxnSpPr>
          <p:nvPr/>
        </p:nvCxnSpPr>
        <p:spPr>
          <a:xfrm flipH="1">
            <a:off x="951414" y="4137687"/>
            <a:ext cx="940162" cy="56610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0" idx="4"/>
            <a:endCxn id="40" idx="0"/>
          </p:cNvCxnSpPr>
          <p:nvPr/>
        </p:nvCxnSpPr>
        <p:spPr>
          <a:xfrm>
            <a:off x="1891576" y="4137687"/>
            <a:ext cx="1047704" cy="51931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2316464" y="4657005"/>
            <a:ext cx="1245632" cy="561869"/>
            <a:chOff x="2788199" y="658827"/>
            <a:chExt cx="716146" cy="754309"/>
          </a:xfrm>
        </p:grpSpPr>
        <p:sp>
          <p:nvSpPr>
            <p:cNvPr id="40" name="Oval 39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823905" y="658827"/>
              <a:ext cx="680439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Nose=t</a:t>
              </a:r>
              <a:endParaRPr lang="en-US" sz="25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55840" y="1725085"/>
            <a:ext cx="752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P(F)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11921" y="1788828"/>
            <a:ext cx="795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P(A)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-111821" y="3364977"/>
            <a:ext cx="13805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P(S|F,A)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995" y="5216287"/>
            <a:ext cx="1141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P(H|S)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09278" y="5218874"/>
            <a:ext cx="1150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P(N|S)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3584403" y="1551900"/>
            <a:ext cx="5559597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P(F = t | N = t) ?</a:t>
            </a:r>
          </a:p>
          <a:p>
            <a:endParaRPr lang="en-US" dirty="0"/>
          </a:p>
          <a:p>
            <a:r>
              <a:rPr lang="en-US" dirty="0" smtClean="0"/>
              <a:t>P(F=</a:t>
            </a:r>
            <a:r>
              <a:rPr lang="en-US" dirty="0" err="1" smtClean="0"/>
              <a:t>t|N</a:t>
            </a:r>
            <a:r>
              <a:rPr lang="en-US" dirty="0" smtClean="0"/>
              <a:t>=t) = P(F=</a:t>
            </a:r>
            <a:r>
              <a:rPr lang="en-US" dirty="0" err="1" smtClean="0"/>
              <a:t>t,N</a:t>
            </a:r>
            <a:r>
              <a:rPr lang="en-US" dirty="0" smtClean="0"/>
              <a:t>=t)/P(N=t)  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P(F,</a:t>
            </a:r>
            <a:r>
              <a:rPr lang="en-US" dirty="0"/>
              <a:t>N</a:t>
            </a:r>
            <a:r>
              <a:rPr lang="en-US" dirty="0" smtClean="0"/>
              <a:t>=t) = Σ</a:t>
            </a:r>
            <a:r>
              <a:rPr lang="en-US" baseline="-25000" dirty="0" smtClean="0"/>
              <a:t>A,S,H</a:t>
            </a:r>
            <a:r>
              <a:rPr lang="en-US" dirty="0" smtClean="0"/>
              <a:t> P(F,A,S,H,N=t)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= </a:t>
            </a:r>
            <a:r>
              <a:rPr lang="en-US" dirty="0" smtClean="0"/>
              <a:t>Σ</a:t>
            </a:r>
            <a:r>
              <a:rPr lang="en-US" baseline="-25000" dirty="0" smtClean="0"/>
              <a:t>A,S,H</a:t>
            </a:r>
            <a:r>
              <a:rPr lang="en-US" dirty="0" smtClean="0"/>
              <a:t>  P(F) P(A) </a:t>
            </a:r>
          </a:p>
          <a:p>
            <a:pPr marL="0" indent="0">
              <a:buNone/>
            </a:pPr>
            <a:r>
              <a:rPr lang="en-US" dirty="0" smtClean="0"/>
              <a:t>			P(S|A,F) P(H|S)</a:t>
            </a:r>
          </a:p>
          <a:p>
            <a:pPr marL="0" indent="0">
              <a:buNone/>
            </a:pPr>
            <a:r>
              <a:rPr lang="en-US" dirty="0" smtClean="0"/>
              <a:t>			P(N=</a:t>
            </a:r>
            <a:r>
              <a:rPr lang="en-US" dirty="0" err="1" smtClean="0"/>
              <a:t>t|S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839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Moralizing the graph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28598" y="2305648"/>
            <a:ext cx="1245632" cy="561869"/>
            <a:chOff x="2788199" y="658827"/>
            <a:chExt cx="716146" cy="754309"/>
          </a:xfrm>
        </p:grpSpPr>
        <p:sp>
          <p:nvSpPr>
            <p:cNvPr id="24" name="Oval 23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79343" y="667419"/>
              <a:ext cx="455180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Flu</a:t>
              </a:r>
              <a:endParaRPr lang="en-US" sz="25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204517" y="2284738"/>
            <a:ext cx="1357567" cy="569123"/>
            <a:chOff x="2788199" y="649087"/>
            <a:chExt cx="780502" cy="764049"/>
          </a:xfrm>
        </p:grpSpPr>
        <p:sp>
          <p:nvSpPr>
            <p:cNvPr id="27" name="Oval 26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61169" y="649087"/>
              <a:ext cx="707532" cy="640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Allergy</a:t>
              </a:r>
              <a:endParaRPr lang="en-US" sz="25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68760" y="3575818"/>
            <a:ext cx="1245632" cy="561869"/>
            <a:chOff x="2788199" y="658827"/>
            <a:chExt cx="716146" cy="754309"/>
          </a:xfrm>
        </p:grpSpPr>
        <p:sp>
          <p:nvSpPr>
            <p:cNvPr id="30" name="Oval 29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90345" y="667419"/>
              <a:ext cx="559463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Sinus</a:t>
              </a:r>
              <a:endParaRPr lang="en-US" sz="2500" dirty="0"/>
            </a:p>
          </p:txBody>
        </p:sp>
      </p:grpSp>
      <p:cxnSp>
        <p:nvCxnSpPr>
          <p:cNvPr id="35" name="Straight Arrow Connector 34"/>
          <p:cNvCxnSpPr>
            <a:stCxn id="24" idx="5"/>
            <a:endCxn id="30" idx="0"/>
          </p:cNvCxnSpPr>
          <p:nvPr/>
        </p:nvCxnSpPr>
        <p:spPr>
          <a:xfrm>
            <a:off x="1391811" y="2785233"/>
            <a:ext cx="499765" cy="790585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3"/>
            <a:endCxn id="30" idx="0"/>
          </p:cNvCxnSpPr>
          <p:nvPr/>
        </p:nvCxnSpPr>
        <p:spPr>
          <a:xfrm flipH="1">
            <a:off x="1891576" y="2771577"/>
            <a:ext cx="495359" cy="804241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0" idx="4"/>
            <a:endCxn id="40" idx="0"/>
          </p:cNvCxnSpPr>
          <p:nvPr/>
        </p:nvCxnSpPr>
        <p:spPr>
          <a:xfrm>
            <a:off x="1891576" y="4137687"/>
            <a:ext cx="1047704" cy="51931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2316463" y="4657005"/>
            <a:ext cx="1267937" cy="561869"/>
            <a:chOff x="2788199" y="658827"/>
            <a:chExt cx="728970" cy="754309"/>
          </a:xfrm>
        </p:grpSpPr>
        <p:sp>
          <p:nvSpPr>
            <p:cNvPr id="40" name="Oval 39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839608" y="658827"/>
              <a:ext cx="677561" cy="64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Nose=t</a:t>
              </a:r>
              <a:endParaRPr lang="en-US" sz="2500" dirty="0"/>
            </a:p>
          </p:txBody>
        </p:sp>
      </p:grpSp>
      <p:sp>
        <p:nvSpPr>
          <p:cNvPr id="47" name="Content Placeholder 2"/>
          <p:cNvSpPr txBox="1">
            <a:spLocks/>
          </p:cNvSpPr>
          <p:nvPr/>
        </p:nvSpPr>
        <p:spPr>
          <a:xfrm>
            <a:off x="3611713" y="1551900"/>
            <a:ext cx="555959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Eliminating A will create a factor with F and S</a:t>
            </a:r>
          </a:p>
          <a:p>
            <a:endParaRPr lang="en-US" dirty="0"/>
          </a:p>
          <a:p>
            <a:r>
              <a:rPr lang="en-US" dirty="0" smtClean="0"/>
              <a:t>To assess complexity we can moralize the graph: connect parents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51" name="Straight Arrow Connector 50"/>
          <p:cNvCxnSpPr>
            <a:stCxn id="24" idx="6"/>
            <a:endCxn id="27" idx="2"/>
          </p:cNvCxnSpPr>
          <p:nvPr/>
        </p:nvCxnSpPr>
        <p:spPr>
          <a:xfrm flipV="1">
            <a:off x="1574230" y="2572927"/>
            <a:ext cx="630287" cy="13656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294719" y="4703788"/>
            <a:ext cx="1543060" cy="561869"/>
            <a:chOff x="2768719" y="658827"/>
            <a:chExt cx="887145" cy="754309"/>
          </a:xfrm>
        </p:grpSpPr>
        <p:sp>
          <p:nvSpPr>
            <p:cNvPr id="53" name="Oval 52"/>
            <p:cNvSpPr/>
            <p:nvPr/>
          </p:nvSpPr>
          <p:spPr>
            <a:xfrm>
              <a:off x="2788199" y="658827"/>
              <a:ext cx="716146" cy="754309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768719" y="704083"/>
              <a:ext cx="887145" cy="578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Headache</a:t>
              </a:r>
              <a:endParaRPr lang="en-US" sz="2200" dirty="0"/>
            </a:p>
          </p:txBody>
        </p:sp>
      </p:grpSp>
      <p:cxnSp>
        <p:nvCxnSpPr>
          <p:cNvPr id="55" name="Straight Arrow Connector 54"/>
          <p:cNvCxnSpPr>
            <a:stCxn id="30" idx="4"/>
            <a:endCxn id="53" idx="0"/>
          </p:cNvCxnSpPr>
          <p:nvPr/>
        </p:nvCxnSpPr>
        <p:spPr>
          <a:xfrm flipH="1">
            <a:off x="951418" y="4137687"/>
            <a:ext cx="940158" cy="56610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130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844</Words>
  <Application>Microsoft Macintosh PowerPoint</Application>
  <PresentationFormat>On-screen Show (4:3)</PresentationFormat>
  <Paragraphs>171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Bayes Nets</vt:lpstr>
      <vt:lpstr>Bayes Nets</vt:lpstr>
      <vt:lpstr>Conditional independence</vt:lpstr>
      <vt:lpstr>Conditional independence</vt:lpstr>
      <vt:lpstr>Joint probability distribution</vt:lpstr>
      <vt:lpstr>Joint probability distribution</vt:lpstr>
      <vt:lpstr>Joint probability distribution</vt:lpstr>
      <vt:lpstr>Queries, Inference</vt:lpstr>
      <vt:lpstr>Moralizing the graph</vt:lpstr>
      <vt:lpstr>Chose an optimal order</vt:lpstr>
      <vt:lpstr>PowerPoint Presentation</vt:lpstr>
      <vt:lpstr>PowerPoint Presentation</vt:lpstr>
      <vt:lpstr>Independencies and active trails</vt:lpstr>
      <vt:lpstr>Independencies and active trails</vt:lpstr>
      <vt:lpstr>Independencies and active trails</vt:lpstr>
      <vt:lpstr>Independencies and active trails</vt:lpstr>
      <vt:lpstr>Independencies and active trails</vt:lpstr>
      <vt:lpstr>Independencies and active trails</vt:lpstr>
      <vt:lpstr>Independencies and active trails</vt:lpstr>
      <vt:lpstr>Independencies and active trails</vt:lpstr>
      <vt:lpstr>Independencies and active trails</vt:lpstr>
      <vt:lpstr>Independencies and active trails</vt:lpstr>
    </vt:vector>
  </TitlesOfParts>
  <Company>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 Nets</dc:title>
  <dc:creator>Leila Wehbe</dc:creator>
  <cp:lastModifiedBy>Leila Wehbe</cp:lastModifiedBy>
  <cp:revision>14</cp:revision>
  <dcterms:created xsi:type="dcterms:W3CDTF">2013-04-02T02:51:23Z</dcterms:created>
  <dcterms:modified xsi:type="dcterms:W3CDTF">2013-04-02T17:03:52Z</dcterms:modified>
</cp:coreProperties>
</file>